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7" r:id="rId5"/>
  </p:sldMasterIdLst>
  <p:notesMasterIdLst>
    <p:notesMasterId r:id="rId15"/>
  </p:notesMasterIdLst>
  <p:sldIdLst>
    <p:sldId id="443" r:id="rId6"/>
    <p:sldId id="548" r:id="rId7"/>
    <p:sldId id="538" r:id="rId8"/>
    <p:sldId id="544" r:id="rId9"/>
    <p:sldId id="542" r:id="rId10"/>
    <p:sldId id="467" r:id="rId11"/>
    <p:sldId id="549" r:id="rId12"/>
    <p:sldId id="547" r:id="rId13"/>
    <p:sldId id="52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981" userDrawn="1">
          <p15:clr>
            <a:srgbClr val="A4A3A4"/>
          </p15:clr>
        </p15:guide>
        <p15:guide id="4" orient="horz" pos="3657" userDrawn="1">
          <p15:clr>
            <a:srgbClr val="A4A3A4"/>
          </p15:clr>
        </p15:guide>
        <p15:guide id="5" pos="272" userDrawn="1">
          <p15:clr>
            <a:srgbClr val="A4A3A4"/>
          </p15:clr>
        </p15:guide>
        <p15:guide id="6" pos="5511" userDrawn="1">
          <p15:clr>
            <a:srgbClr val="A4A3A4"/>
          </p15:clr>
        </p15:guide>
        <p15:guide id="7" orient="horz" pos="35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hard Gottesbueren" initials="BG" lastIdx="7" clrIdx="0">
    <p:extLst>
      <p:ext uri="{19B8F6BF-5375-455C-9EA6-DF929625EA0E}">
        <p15:presenceInfo xmlns:p15="http://schemas.microsoft.com/office/powerpoint/2012/main" userId="S::GOTTEB@BASFAD.BASF.NET::8b28c513-748f-422f-abf9-443ee98cb1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D502"/>
    <a:srgbClr val="CBD502"/>
    <a:srgbClr val="77B129"/>
    <a:srgbClr val="229138"/>
    <a:srgbClr val="87C2EC"/>
    <a:srgbClr val="22913C"/>
    <a:srgbClr val="AFE8FF"/>
    <a:srgbClr val="FFDD7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41" autoAdjust="0"/>
  </p:normalViewPr>
  <p:slideViewPr>
    <p:cSldViewPr snapToGrid="0" showGuides="1">
      <p:cViewPr varScale="1">
        <p:scale>
          <a:sx n="100" d="100"/>
          <a:sy n="100" d="100"/>
        </p:scale>
        <p:origin x="936" y="90"/>
      </p:cViewPr>
      <p:guideLst>
        <p:guide orient="horz" pos="2160"/>
        <p:guide pos="2880"/>
        <p:guide orient="horz" pos="981"/>
        <p:guide orient="horz" pos="3657"/>
        <p:guide pos="272"/>
        <p:guide pos="5511"/>
        <p:guide orient="horz" pos="3589"/>
      </p:guideLst>
    </p:cSldViewPr>
  </p:slideViewPr>
  <p:outlineViewPr>
    <p:cViewPr>
      <p:scale>
        <a:sx n="33" d="100"/>
        <a:sy n="33" d="100"/>
      </p:scale>
      <p:origin x="0" y="-27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A8FF3-92C4-4225-AD0A-E8A05280552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63EE3-1A18-4479-BAE3-F5DF145DCE8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9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E63EE3-1A18-4479-BAE3-F5DF145DCE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8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2" descr="Title img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t="20488" b="3429"/>
          <a:stretch>
            <a:fillRect/>
          </a:stretch>
        </p:blipFill>
        <p:spPr bwMode="auto">
          <a:xfrm>
            <a:off x="0" y="0"/>
            <a:ext cx="496728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860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960002"/>
            <a:ext cx="7857825" cy="71359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4684494"/>
            <a:ext cx="7851775" cy="1291506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25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2" descr="Title img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t="20488" b="3429"/>
          <a:stretch>
            <a:fillRect/>
          </a:stretch>
        </p:blipFill>
        <p:spPr bwMode="auto">
          <a:xfrm>
            <a:off x="0" y="0"/>
            <a:ext cx="496728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860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862" y="1351540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5440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2" descr="Title img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t="20488" b="3429"/>
          <a:stretch>
            <a:fillRect/>
          </a:stretch>
        </p:blipFill>
        <p:spPr bwMode="auto">
          <a:xfrm>
            <a:off x="0" y="0"/>
            <a:ext cx="496728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860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862" y="1351540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3526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7" y="200891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7862" y="404091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94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" y="20089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7012" y="404090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678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24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73" y="1533235"/>
            <a:ext cx="8280000" cy="4239491"/>
          </a:xfrm>
        </p:spPr>
        <p:txBody>
          <a:bodyPr lIns="108000"/>
          <a:lstStyle>
            <a:lvl1pPr marL="360363" indent="-360363">
              <a:buClr>
                <a:schemeClr val="accent1">
                  <a:lumMod val="50000"/>
                </a:schemeClr>
              </a:buClr>
              <a:buSzPct val="70000"/>
              <a:buFont typeface="Wingdings 2" panose="05020102010507070707" pitchFamily="18" charset="2"/>
              <a:buChar char="¤"/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27063" indent="-339725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0573" y="294889"/>
            <a:ext cx="82800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pic>
        <p:nvPicPr>
          <p:cNvPr id="8" name="Picture 5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5892221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7013" y="6095422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Gerader Verbinder 3"/>
          <p:cNvCxnSpPr/>
          <p:nvPr/>
        </p:nvCxnSpPr>
        <p:spPr>
          <a:xfrm>
            <a:off x="450573" y="1427978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3"/>
          <p:cNvCxnSpPr/>
          <p:nvPr userDrawn="1"/>
        </p:nvCxnSpPr>
        <p:spPr>
          <a:xfrm>
            <a:off x="450573" y="1427978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589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1" y="468313"/>
            <a:ext cx="7827963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68797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pic>
        <p:nvPicPr>
          <p:cNvPr id="9" name="Pictur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5892221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7013" y="6095422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33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4" b="824"/>
          <a:stretch>
            <a:fillRect/>
          </a:stretch>
        </p:blipFill>
        <p:spPr bwMode="auto">
          <a:xfrm>
            <a:off x="0" y="5214938"/>
            <a:ext cx="4211638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860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1" y="468313"/>
            <a:ext cx="7827963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4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68797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4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7862" y="1351540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916671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z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16000" y="640800"/>
            <a:ext cx="7128000" cy="8532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z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SeitePlaz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8208000" y="6645600"/>
            <a:ext cx="720000" cy="151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6669F3DB-EE52-4DC6-B558-CA3EA684CB3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ssPlaz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936000" y="6717600"/>
            <a:ext cx="7272000" cy="97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68523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68313" y="346075"/>
            <a:ext cx="7058024" cy="949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Headline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7C8DBA90-0B6C-47DC-9516-BA465A2AAF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224158"/>
      </p:ext>
    </p:extLst>
  </p:cSld>
  <p:clrMapOvr>
    <a:masterClrMapping/>
  </p:clrMapOvr>
  <p:transition>
    <p:wip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2" descr="Title img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t="20488" b="3429"/>
          <a:stretch>
            <a:fillRect/>
          </a:stretch>
        </p:blipFill>
        <p:spPr bwMode="auto">
          <a:xfrm>
            <a:off x="0" y="0"/>
            <a:ext cx="496728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860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27862" y="1351540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0465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68313" y="346075"/>
            <a:ext cx="7058024" cy="949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gray">
          <a:xfrm>
            <a:off x="468313" y="1627188"/>
            <a:ext cx="8207374" cy="4538662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noProof="0"/>
              <a:t>Text in Arial Regular 18pt</a:t>
            </a:r>
          </a:p>
          <a:p>
            <a:pPr lvl="1"/>
            <a:r>
              <a:rPr lang="en-US" noProof="0"/>
              <a:t>First level</a:t>
            </a:r>
          </a:p>
          <a:p>
            <a:pPr lvl="2"/>
            <a:r>
              <a:rPr lang="en-US" noProof="0"/>
              <a:t>Second level</a:t>
            </a:r>
          </a:p>
          <a:p>
            <a:pPr lvl="3"/>
            <a:r>
              <a:rPr lang="en-US" noProof="0"/>
              <a:t>Third level</a:t>
            </a:r>
          </a:p>
          <a:p>
            <a:pPr lvl="4"/>
            <a:r>
              <a:rPr lang="en-US" noProof="0"/>
              <a:t>Fourth level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7C8DBA90-0B6C-47DC-9516-BA465A2AAF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847222"/>
      </p:ext>
    </p:extLst>
  </p:cSld>
  <p:clrMapOvr>
    <a:masterClrMapping/>
  </p:clrMapOvr>
  <p:transition>
    <p:wipe/>
  </p:transition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1" y="468313"/>
            <a:ext cx="7827963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68797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05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1" y="468313"/>
            <a:ext cx="7827963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68797" y="1958401"/>
            <a:ext cx="3708000" cy="3112075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00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 (without Subhead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344786" y="1622431"/>
            <a:ext cx="8430051" cy="453311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gray">
          <a:xfrm>
            <a:off x="329326" y="445199"/>
            <a:ext cx="7348665" cy="85653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941237" y="6424616"/>
            <a:ext cx="6061154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  <a:lvl2pPr marL="0" indent="0">
              <a:defRPr sz="800">
                <a:solidFill>
                  <a:schemeClr val="tx1"/>
                </a:solidFill>
              </a:defRPr>
            </a:lvl2pPr>
            <a:lvl3pPr marL="1586" indent="0">
              <a:defRPr sz="800">
                <a:solidFill>
                  <a:schemeClr val="tx1"/>
                </a:solidFill>
              </a:defRPr>
            </a:lvl3pPr>
            <a:lvl4pPr marL="3171" indent="0">
              <a:defRPr sz="800">
                <a:solidFill>
                  <a:schemeClr val="tx1"/>
                </a:solidFill>
              </a:defRPr>
            </a:lvl4pPr>
            <a:lvl5pPr marL="3171" indent="0">
              <a:defRPr sz="800">
                <a:solidFill>
                  <a:schemeClr val="tx1"/>
                </a:solidFill>
              </a:defRPr>
            </a:lvl5pPr>
            <a:lvl6pPr marL="0" indent="0">
              <a:defRPr sz="800">
                <a:solidFill>
                  <a:schemeClr val="tx1"/>
                </a:solidFill>
              </a:defRPr>
            </a:lvl6pPr>
            <a:lvl7pPr marL="0" indent="0" algn="l">
              <a:defRPr sz="800">
                <a:solidFill>
                  <a:schemeClr val="tx1"/>
                </a:solidFill>
              </a:defRPr>
            </a:lvl7pPr>
            <a:lvl8pPr marL="0" indent="0">
              <a:defRPr sz="800">
                <a:solidFill>
                  <a:schemeClr val="tx1"/>
                </a:solidFill>
              </a:defRPr>
            </a:lvl8pPr>
            <a:lvl9pPr marL="0" indent="0">
              <a:defRPr sz="800"/>
            </a:lvl9pPr>
          </a:lstStyle>
          <a:p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56083" y="6424616"/>
            <a:ext cx="57086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  <a:lvl2pPr marL="1586" indent="0" algn="l">
              <a:defRPr sz="800">
                <a:solidFill>
                  <a:schemeClr val="tx1"/>
                </a:solidFill>
              </a:defRPr>
            </a:lvl2pPr>
            <a:lvl3pPr marL="0" indent="0" algn="l">
              <a:defRPr sz="800">
                <a:solidFill>
                  <a:schemeClr val="tx1"/>
                </a:solidFill>
              </a:defRPr>
            </a:lvl3pPr>
            <a:lvl4pPr marL="0" indent="0" algn="l">
              <a:defRPr sz="800">
                <a:solidFill>
                  <a:schemeClr val="tx1"/>
                </a:solidFill>
              </a:defRPr>
            </a:lvl4pPr>
            <a:lvl5pPr marL="0" indent="0" algn="l">
              <a:defRPr sz="800">
                <a:solidFill>
                  <a:schemeClr val="tx1"/>
                </a:solidFill>
              </a:defRPr>
            </a:lvl5pPr>
            <a:lvl6pPr marL="0" indent="0" algn="l">
              <a:defRPr sz="800">
                <a:solidFill>
                  <a:schemeClr val="tx1"/>
                </a:solidFill>
              </a:defRPr>
            </a:lvl6pPr>
            <a:lvl7pPr marL="0" indent="0" algn="l">
              <a:defRPr sz="800">
                <a:solidFill>
                  <a:schemeClr val="tx1"/>
                </a:solidFill>
              </a:defRPr>
            </a:lvl7pPr>
            <a:lvl8pPr marL="0" indent="0" algn="l">
              <a:defRPr sz="800">
                <a:solidFill>
                  <a:schemeClr val="tx1"/>
                </a:solidFill>
              </a:defRPr>
            </a:lvl8pPr>
            <a:lvl9pPr marL="0" indent="0" algn="l">
              <a:defRPr sz="800">
                <a:solidFill>
                  <a:schemeClr val="tx1"/>
                </a:solidFill>
              </a:defRPr>
            </a:lvl9pPr>
          </a:lstStyle>
          <a:p>
            <a:r>
              <a:rPr lang="en-US" dirty="0">
                <a:solidFill>
                  <a:srgbClr val="4D4D4D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4D4D4D"/>
                </a:solidFill>
              </a:rPr>
              <a:pPr/>
              <a:t>‹Nr.›</a:t>
            </a:fld>
            <a:endParaRPr lang="en-US" dirty="0">
              <a:solidFill>
                <a:srgbClr val="4D4D4D"/>
              </a:solidFill>
            </a:endParaRPr>
          </a:p>
        </p:txBody>
      </p:sp>
      <p:cxnSp>
        <p:nvCxnSpPr>
          <p:cNvPr id="10" name="Gerader Verbinder 3"/>
          <p:cNvCxnSpPr/>
          <p:nvPr userDrawn="1"/>
        </p:nvCxnSpPr>
        <p:spPr>
          <a:xfrm>
            <a:off x="450495" y="1462017"/>
            <a:ext cx="8278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187" y="168947"/>
            <a:ext cx="1192079" cy="55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53016" y="993510"/>
            <a:ext cx="1162421" cy="30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84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2" descr="Title img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t="20488" b="3429"/>
          <a:stretch>
            <a:fillRect/>
          </a:stretch>
        </p:blipFill>
        <p:spPr bwMode="auto">
          <a:xfrm>
            <a:off x="0" y="0"/>
            <a:ext cx="496728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860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27862" y="1351540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096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7" y="200891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027862" y="404091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0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" y="20089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77012" y="404090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00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8000" y="3417456"/>
            <a:ext cx="7857825" cy="1256146"/>
          </a:xfrm>
          <a:prstGeom prst="rect">
            <a:avLst/>
          </a:prstGeom>
        </p:spPr>
        <p:txBody>
          <a:bodyPr lIns="108000" tIns="36000" rIns="108000" bIns="36000"/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54050" y="5478538"/>
            <a:ext cx="7851775" cy="748218"/>
          </a:xfrm>
        </p:spPr>
        <p:txBody>
          <a:bodyPr lIns="108000" tIns="36000" rIns="108000" bIns="36000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9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573" y="1512000"/>
            <a:ext cx="8280000" cy="4248000"/>
          </a:xfrm>
        </p:spPr>
        <p:txBody>
          <a:bodyPr lIns="108000"/>
          <a:lstStyle>
            <a:lvl1pPr marL="360363" indent="-360363">
              <a:buClr>
                <a:schemeClr val="accent1">
                  <a:lumMod val="50000"/>
                </a:schemeClr>
              </a:buClr>
              <a:buSzPct val="70000"/>
              <a:buFont typeface="Wingdings 2" panose="05020102010507070707" pitchFamily="18" charset="2"/>
              <a:buChar char="¤"/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27063" indent="-339725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0573" y="294889"/>
            <a:ext cx="82800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5" descr="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5892221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77013" y="6095422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Gerader Verbinder 3"/>
          <p:cNvCxnSpPr/>
          <p:nvPr userDrawn="1"/>
        </p:nvCxnSpPr>
        <p:spPr>
          <a:xfrm>
            <a:off x="450573" y="1427978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1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CS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99" y="295200"/>
            <a:ext cx="82800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00" y="1512000"/>
            <a:ext cx="3960000" cy="4248000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68797" y="1512000"/>
            <a:ext cx="3960000" cy="4248000"/>
          </a:xfrm>
        </p:spPr>
        <p:txBody>
          <a:bodyPr/>
          <a:lstStyle>
            <a:lvl1pPr marL="273050" indent="-273050">
              <a:buFontTx/>
              <a:buBlip>
                <a:blip r:embed="rId2"/>
              </a:buBlip>
              <a:defRPr sz="26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5" descr="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5892221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577013" y="6095422"/>
            <a:ext cx="192881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2EEBC88-05F3-4E11-97E5-FB98360345F6}"/>
              </a:ext>
            </a:extLst>
          </p:cNvPr>
          <p:cNvCxnSpPr/>
          <p:nvPr userDrawn="1"/>
        </p:nvCxnSpPr>
        <p:spPr>
          <a:xfrm>
            <a:off x="450573" y="1427978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77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2" descr="Title img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t="20488" b="3429"/>
          <a:stretch>
            <a:fillRect/>
          </a:stretch>
        </p:blipFill>
        <p:spPr bwMode="auto">
          <a:xfrm>
            <a:off x="0" y="0"/>
            <a:ext cx="496728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28600"/>
            <a:ext cx="19780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960002"/>
            <a:ext cx="7857825" cy="71359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050" y="4684494"/>
            <a:ext cx="7851775" cy="1291506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43861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958975"/>
            <a:ext cx="7827963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647700" y="468313"/>
            <a:ext cx="7827963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595959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DBA90-0B6C-47DC-9516-BA465A2AAFFF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53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59595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ts val="600"/>
        </a:spcAft>
        <a:buClr>
          <a:schemeClr val="accent1">
            <a:lumMod val="50000"/>
          </a:schemeClr>
        </a:buClr>
        <a:buFont typeface="Wingdings 2" panose="05020102010507070707" pitchFamily="18" charset="2"/>
        <a:buChar char="¤"/>
        <a:defRPr sz="2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627063" indent="-339725" algn="l" rtl="0" eaLnBrk="0" fontAlgn="base" hangingPunct="0">
        <a:spcBef>
          <a:spcPct val="20000"/>
        </a:spcBef>
        <a:spcAft>
          <a:spcPts val="600"/>
        </a:spcAft>
        <a:buClr>
          <a:schemeClr val="accent1">
            <a:lumMod val="50000"/>
          </a:schemeClr>
        </a:buClr>
        <a:buFont typeface="Wingdings" panose="05000000000000000000" pitchFamily="2" charset="2"/>
        <a:buChar char="§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914400" indent="-300038" algn="l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228725" indent="-314325" algn="l" rtl="0" eaLnBrk="0" fontAlgn="base" hangingPunct="0">
        <a:spcBef>
          <a:spcPct val="20000"/>
        </a:spcBef>
        <a:spcAft>
          <a:spcPts val="600"/>
        </a:spcAft>
        <a:buFont typeface="Arial" charset="0"/>
        <a:buChar char="–"/>
        <a:defRPr sz="2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460500" indent="-231775" algn="l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2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958975"/>
            <a:ext cx="7827963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7700" y="468313"/>
            <a:ext cx="7827963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595959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9F3DB-EE52-4DC6-B558-CA3EA684CB3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47700" y="468313"/>
            <a:ext cx="7827963" cy="1143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0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595959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51900"/>
          </a:solidFill>
          <a:latin typeface="Arial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ts val="600"/>
        </a:spcAft>
        <a:buClr>
          <a:schemeClr val="accent1">
            <a:lumMod val="50000"/>
          </a:schemeClr>
        </a:buClr>
        <a:buFont typeface="Wingdings 2" panose="05020102010507070707" pitchFamily="18" charset="2"/>
        <a:buChar char="¤"/>
        <a:defRPr sz="2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627063" indent="-339725" algn="l" rtl="0" eaLnBrk="1" fontAlgn="base" hangingPunct="1">
        <a:spcBef>
          <a:spcPct val="20000"/>
        </a:spcBef>
        <a:spcAft>
          <a:spcPts val="600"/>
        </a:spcAft>
        <a:buClr>
          <a:schemeClr val="accent1">
            <a:lumMod val="50000"/>
          </a:schemeClr>
        </a:buClr>
        <a:buFont typeface="Wingdings" panose="05000000000000000000" pitchFamily="2" charset="2"/>
        <a:buChar char="§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914400" indent="-300038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228725" indent="-314325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460500" indent="-231775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i.org/10.1016/j.scitotenv.2020.13666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739543"/>
            <a:ext cx="8275291" cy="166836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sz="2400" dirty="0"/>
              <a:t>Lipophilicity and translocation of (non-)</a:t>
            </a:r>
            <a:r>
              <a:rPr lang="en-US" sz="2400" dirty="0" err="1"/>
              <a:t>ionised</a:t>
            </a:r>
            <a:r>
              <a:rPr lang="en-US" sz="2400" dirty="0"/>
              <a:t> chemicals in intact plants - one curve fits all?</a:t>
            </a:r>
            <a:endParaRPr lang="de-DE" sz="240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648001" y="5046819"/>
            <a:ext cx="8064199" cy="518626"/>
          </a:xfrm>
        </p:spPr>
        <p:txBody>
          <a:bodyPr/>
          <a:lstStyle/>
          <a:p>
            <a:r>
              <a:rPr lang="en-US" sz="1200" u="sng" dirty="0"/>
              <a:t>Carola Schriever </a:t>
            </a:r>
            <a:r>
              <a:rPr lang="en-US" sz="1200" baseline="30000" dirty="0"/>
              <a:t>(1)</a:t>
            </a:r>
            <a:r>
              <a:rPr lang="en-US" sz="1200" dirty="0"/>
              <a:t>, Marc </a:t>
            </a:r>
            <a:r>
              <a:rPr lang="en-US" sz="1200" dirty="0" err="1"/>
              <a:t>Lamshoeft</a:t>
            </a:r>
            <a:r>
              <a:rPr lang="en-US" sz="1200" dirty="0"/>
              <a:t> </a:t>
            </a:r>
            <a:r>
              <a:rPr lang="en-US" sz="1200" baseline="30000" dirty="0"/>
              <a:t>(2)</a:t>
            </a:r>
          </a:p>
        </p:txBody>
      </p:sp>
      <p:sp>
        <p:nvSpPr>
          <p:cNvPr id="8" name="Untertitel 5"/>
          <p:cNvSpPr txBox="1">
            <a:spLocks/>
          </p:cNvSpPr>
          <p:nvPr/>
        </p:nvSpPr>
        <p:spPr bwMode="auto">
          <a:xfrm>
            <a:off x="611600" y="5592939"/>
            <a:ext cx="8115608" cy="425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000" tIns="36000" rIns="108000" bIns="3600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ts val="60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(1) BASF SE, (2) Bayer AG</a:t>
            </a:r>
            <a:b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E-mail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contact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carola.schriever@basf.com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6419145" y="3524925"/>
            <a:ext cx="2312106" cy="1430377"/>
            <a:chOff x="5369596" y="4298496"/>
            <a:chExt cx="3145430" cy="1928254"/>
          </a:xfrm>
        </p:grpSpPr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7063963" y="5294539"/>
              <a:ext cx="1056889" cy="835759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grpSp>
          <p:nvGrpSpPr>
            <p:cNvPr id="11" name="Gruppieren 10"/>
            <p:cNvGrpSpPr/>
            <p:nvPr/>
          </p:nvGrpSpPr>
          <p:grpSpPr>
            <a:xfrm>
              <a:off x="7069527" y="4298496"/>
              <a:ext cx="1440000" cy="1160260"/>
              <a:chOff x="7069527" y="4298496"/>
              <a:chExt cx="1440000" cy="1160260"/>
            </a:xfrm>
          </p:grpSpPr>
          <p:sp>
            <p:nvSpPr>
              <p:cNvPr id="68" name="AutoShape 39"/>
              <p:cNvSpPr>
                <a:spLocks noChangeArrowheads="1"/>
              </p:cNvSpPr>
              <p:nvPr/>
            </p:nvSpPr>
            <p:spPr bwMode="auto">
              <a:xfrm>
                <a:off x="7069527" y="4880015"/>
                <a:ext cx="1440000" cy="578741"/>
              </a:xfrm>
              <a:prstGeom prst="cube">
                <a:avLst>
                  <a:gd name="adj" fmla="val 70625"/>
                </a:avLst>
              </a:prstGeom>
              <a:solidFill>
                <a:srgbClr val="BFBFB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grpSp>
            <p:nvGrpSpPr>
              <p:cNvPr id="69" name="Gruppieren 68"/>
              <p:cNvGrpSpPr/>
              <p:nvPr/>
            </p:nvGrpSpPr>
            <p:grpSpPr>
              <a:xfrm>
                <a:off x="7155555" y="4298496"/>
                <a:ext cx="1269212" cy="970158"/>
                <a:chOff x="2987778" y="1927761"/>
                <a:chExt cx="1532930" cy="871025"/>
              </a:xfrm>
            </p:grpSpPr>
            <p:grpSp>
              <p:nvGrpSpPr>
                <p:cNvPr id="83" name="Gruppieren 82"/>
                <p:cNvGrpSpPr/>
                <p:nvPr/>
              </p:nvGrpSpPr>
              <p:grpSpPr>
                <a:xfrm>
                  <a:off x="3315438" y="1927761"/>
                  <a:ext cx="1205270" cy="550985"/>
                  <a:chOff x="3315438" y="1927761"/>
                  <a:chExt cx="1205270" cy="550985"/>
                </a:xfrm>
              </p:grpSpPr>
              <p:sp>
                <p:nvSpPr>
                  <p:cNvPr id="92" name="Freihandform 91"/>
                  <p:cNvSpPr/>
                  <p:nvPr/>
                </p:nvSpPr>
                <p:spPr bwMode="auto">
                  <a:xfrm>
                    <a:off x="331543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" name="Freihandform 92"/>
                  <p:cNvSpPr/>
                  <p:nvPr/>
                </p:nvSpPr>
                <p:spPr bwMode="auto">
                  <a:xfrm>
                    <a:off x="370705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" name="Freihandform 93"/>
                  <p:cNvSpPr/>
                  <p:nvPr/>
                </p:nvSpPr>
                <p:spPr bwMode="auto">
                  <a:xfrm>
                    <a:off x="4098677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" name="Gruppieren 83"/>
                <p:cNvGrpSpPr/>
                <p:nvPr/>
              </p:nvGrpSpPr>
              <p:grpSpPr>
                <a:xfrm>
                  <a:off x="3150850" y="2081367"/>
                  <a:ext cx="1205270" cy="550985"/>
                  <a:chOff x="3315438" y="1927761"/>
                  <a:chExt cx="1205270" cy="550985"/>
                </a:xfrm>
              </p:grpSpPr>
              <p:sp>
                <p:nvSpPr>
                  <p:cNvPr id="89" name="Freihandform 88"/>
                  <p:cNvSpPr/>
                  <p:nvPr/>
                </p:nvSpPr>
                <p:spPr bwMode="auto">
                  <a:xfrm>
                    <a:off x="331543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5AC1E">
                          <a:shade val="51000"/>
                          <a:satMod val="130000"/>
                        </a:srgbClr>
                      </a:gs>
                      <a:gs pos="80000">
                        <a:srgbClr val="65AC1E">
                          <a:shade val="93000"/>
                          <a:satMod val="130000"/>
                        </a:srgbClr>
                      </a:gs>
                      <a:gs pos="100000">
                        <a:srgbClr val="65AC1E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65AC1E">
                        <a:shade val="95000"/>
                        <a:satMod val="105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Freihandform 89"/>
                  <p:cNvSpPr/>
                  <p:nvPr/>
                </p:nvSpPr>
                <p:spPr bwMode="auto">
                  <a:xfrm>
                    <a:off x="370705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5AC1E">
                          <a:shade val="51000"/>
                          <a:satMod val="130000"/>
                        </a:srgbClr>
                      </a:gs>
                      <a:gs pos="80000">
                        <a:srgbClr val="65AC1E">
                          <a:shade val="93000"/>
                          <a:satMod val="130000"/>
                        </a:srgbClr>
                      </a:gs>
                      <a:gs pos="100000">
                        <a:srgbClr val="65AC1E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65AC1E">
                        <a:shade val="95000"/>
                        <a:satMod val="105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Freihandform 90"/>
                  <p:cNvSpPr/>
                  <p:nvPr/>
                </p:nvSpPr>
                <p:spPr bwMode="auto">
                  <a:xfrm>
                    <a:off x="4098677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5AC1E">
                          <a:shade val="51000"/>
                          <a:satMod val="130000"/>
                        </a:srgbClr>
                      </a:gs>
                      <a:gs pos="80000">
                        <a:srgbClr val="65AC1E">
                          <a:shade val="93000"/>
                          <a:satMod val="130000"/>
                        </a:srgbClr>
                      </a:gs>
                      <a:gs pos="100000">
                        <a:srgbClr val="65AC1E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65AC1E">
                        <a:shade val="95000"/>
                        <a:satMod val="105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5" name="Gruppieren 84"/>
                <p:cNvGrpSpPr/>
                <p:nvPr/>
              </p:nvGrpSpPr>
              <p:grpSpPr>
                <a:xfrm>
                  <a:off x="2987778" y="2247801"/>
                  <a:ext cx="1205270" cy="550985"/>
                  <a:chOff x="3315438" y="1927761"/>
                  <a:chExt cx="1205270" cy="550985"/>
                </a:xfrm>
              </p:grpSpPr>
              <p:sp>
                <p:nvSpPr>
                  <p:cNvPr id="86" name="Freihandform 85"/>
                  <p:cNvSpPr/>
                  <p:nvPr/>
                </p:nvSpPr>
                <p:spPr bwMode="auto">
                  <a:xfrm>
                    <a:off x="331543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Freihandform 86"/>
                  <p:cNvSpPr/>
                  <p:nvPr/>
                </p:nvSpPr>
                <p:spPr bwMode="auto">
                  <a:xfrm>
                    <a:off x="370705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Freihandform 87"/>
                  <p:cNvSpPr/>
                  <p:nvPr/>
                </p:nvSpPr>
                <p:spPr bwMode="auto">
                  <a:xfrm>
                    <a:off x="4098677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70" name="Gruppieren 69"/>
              <p:cNvGrpSpPr/>
              <p:nvPr/>
            </p:nvGrpSpPr>
            <p:grpSpPr>
              <a:xfrm>
                <a:off x="7151863" y="4600312"/>
                <a:ext cx="1269212" cy="661546"/>
                <a:chOff x="2987778" y="1927761"/>
                <a:chExt cx="1532930" cy="871025"/>
              </a:xfrm>
            </p:grpSpPr>
            <p:grpSp>
              <p:nvGrpSpPr>
                <p:cNvPr id="71" name="Gruppieren 70"/>
                <p:cNvGrpSpPr/>
                <p:nvPr/>
              </p:nvGrpSpPr>
              <p:grpSpPr>
                <a:xfrm>
                  <a:off x="3315438" y="1927761"/>
                  <a:ext cx="1205270" cy="550985"/>
                  <a:chOff x="3315438" y="1927761"/>
                  <a:chExt cx="1205270" cy="550985"/>
                </a:xfrm>
              </p:grpSpPr>
              <p:sp>
                <p:nvSpPr>
                  <p:cNvPr id="80" name="Freihandform 79"/>
                  <p:cNvSpPr/>
                  <p:nvPr/>
                </p:nvSpPr>
                <p:spPr bwMode="auto">
                  <a:xfrm>
                    <a:off x="331543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" name="Freihandform 80"/>
                  <p:cNvSpPr/>
                  <p:nvPr/>
                </p:nvSpPr>
                <p:spPr bwMode="auto">
                  <a:xfrm>
                    <a:off x="370705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Freihandform 81"/>
                  <p:cNvSpPr/>
                  <p:nvPr/>
                </p:nvSpPr>
                <p:spPr bwMode="auto">
                  <a:xfrm>
                    <a:off x="4098677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2" name="Gruppieren 71"/>
                <p:cNvGrpSpPr/>
                <p:nvPr/>
              </p:nvGrpSpPr>
              <p:grpSpPr>
                <a:xfrm>
                  <a:off x="3150850" y="2081367"/>
                  <a:ext cx="1205270" cy="550985"/>
                  <a:chOff x="3315438" y="1927761"/>
                  <a:chExt cx="1205270" cy="550985"/>
                </a:xfrm>
              </p:grpSpPr>
              <p:sp>
                <p:nvSpPr>
                  <p:cNvPr id="77" name="Freihandform 76"/>
                  <p:cNvSpPr/>
                  <p:nvPr/>
                </p:nvSpPr>
                <p:spPr bwMode="auto">
                  <a:xfrm>
                    <a:off x="331543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5AC1E">
                          <a:shade val="51000"/>
                          <a:satMod val="130000"/>
                        </a:srgbClr>
                      </a:gs>
                      <a:gs pos="80000">
                        <a:srgbClr val="65AC1E">
                          <a:shade val="93000"/>
                          <a:satMod val="130000"/>
                        </a:srgbClr>
                      </a:gs>
                      <a:gs pos="100000">
                        <a:srgbClr val="65AC1E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65AC1E">
                        <a:shade val="95000"/>
                        <a:satMod val="105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8" name="Freihandform 77"/>
                  <p:cNvSpPr/>
                  <p:nvPr/>
                </p:nvSpPr>
                <p:spPr bwMode="auto">
                  <a:xfrm>
                    <a:off x="370705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5AC1E">
                          <a:shade val="51000"/>
                          <a:satMod val="130000"/>
                        </a:srgbClr>
                      </a:gs>
                      <a:gs pos="80000">
                        <a:srgbClr val="65AC1E">
                          <a:shade val="93000"/>
                          <a:satMod val="130000"/>
                        </a:srgbClr>
                      </a:gs>
                      <a:gs pos="100000">
                        <a:srgbClr val="65AC1E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65AC1E">
                        <a:shade val="95000"/>
                        <a:satMod val="105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9" name="Freihandform 78"/>
                  <p:cNvSpPr/>
                  <p:nvPr/>
                </p:nvSpPr>
                <p:spPr bwMode="auto">
                  <a:xfrm>
                    <a:off x="4098677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5AC1E">
                          <a:shade val="51000"/>
                          <a:satMod val="130000"/>
                        </a:srgbClr>
                      </a:gs>
                      <a:gs pos="80000">
                        <a:srgbClr val="65AC1E">
                          <a:shade val="93000"/>
                          <a:satMod val="130000"/>
                        </a:srgbClr>
                      </a:gs>
                      <a:gs pos="100000">
                        <a:srgbClr val="65AC1E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65AC1E">
                        <a:shade val="95000"/>
                        <a:satMod val="105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" name="Gruppieren 72"/>
                <p:cNvGrpSpPr/>
                <p:nvPr/>
              </p:nvGrpSpPr>
              <p:grpSpPr>
                <a:xfrm>
                  <a:off x="2987778" y="2247801"/>
                  <a:ext cx="1205270" cy="550985"/>
                  <a:chOff x="3315438" y="1927761"/>
                  <a:chExt cx="1205270" cy="550985"/>
                </a:xfrm>
              </p:grpSpPr>
              <p:sp>
                <p:nvSpPr>
                  <p:cNvPr id="74" name="Freihandform 73"/>
                  <p:cNvSpPr/>
                  <p:nvPr/>
                </p:nvSpPr>
                <p:spPr bwMode="auto">
                  <a:xfrm>
                    <a:off x="331543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" name="Freihandform 74"/>
                  <p:cNvSpPr/>
                  <p:nvPr/>
                </p:nvSpPr>
                <p:spPr bwMode="auto">
                  <a:xfrm>
                    <a:off x="3707058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" name="Freihandform 75"/>
                  <p:cNvSpPr/>
                  <p:nvPr/>
                </p:nvSpPr>
                <p:spPr bwMode="auto">
                  <a:xfrm>
                    <a:off x="4098677" y="1927761"/>
                    <a:ext cx="422031" cy="550985"/>
                  </a:xfrm>
                  <a:custGeom>
                    <a:avLst/>
                    <a:gdLst>
                      <a:gd name="connsiteX0" fmla="*/ 0 w 422031"/>
                      <a:gd name="connsiteY0" fmla="*/ 269631 h 550985"/>
                      <a:gd name="connsiteX1" fmla="*/ 199292 w 422031"/>
                      <a:gd name="connsiteY1" fmla="*/ 410308 h 550985"/>
                      <a:gd name="connsiteX2" fmla="*/ 222738 w 422031"/>
                      <a:gd name="connsiteY2" fmla="*/ 550985 h 550985"/>
                      <a:gd name="connsiteX3" fmla="*/ 281354 w 422031"/>
                      <a:gd name="connsiteY3" fmla="*/ 199293 h 550985"/>
                      <a:gd name="connsiteX4" fmla="*/ 422031 w 422031"/>
                      <a:gd name="connsiteY4" fmla="*/ 0 h 550985"/>
                      <a:gd name="connsiteX5" fmla="*/ 269631 w 422031"/>
                      <a:gd name="connsiteY5" fmla="*/ 105508 h 550985"/>
                      <a:gd name="connsiteX6" fmla="*/ 199292 w 422031"/>
                      <a:gd name="connsiteY6" fmla="*/ 234462 h 550985"/>
                      <a:gd name="connsiteX7" fmla="*/ 211015 w 422031"/>
                      <a:gd name="connsiteY7" fmla="*/ 339969 h 550985"/>
                      <a:gd name="connsiteX8" fmla="*/ 70338 w 422031"/>
                      <a:gd name="connsiteY8" fmla="*/ 222739 h 550985"/>
                      <a:gd name="connsiteX9" fmla="*/ 0 w 422031"/>
                      <a:gd name="connsiteY9" fmla="*/ 269631 h 550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22031" h="550985">
                        <a:moveTo>
                          <a:pt x="0" y="269631"/>
                        </a:moveTo>
                        <a:lnTo>
                          <a:pt x="199292" y="410308"/>
                        </a:lnTo>
                        <a:lnTo>
                          <a:pt x="222738" y="550985"/>
                        </a:lnTo>
                        <a:lnTo>
                          <a:pt x="281354" y="199293"/>
                        </a:lnTo>
                        <a:lnTo>
                          <a:pt x="422031" y="0"/>
                        </a:lnTo>
                        <a:lnTo>
                          <a:pt x="269631" y="105508"/>
                        </a:lnTo>
                        <a:lnTo>
                          <a:pt x="199292" y="234462"/>
                        </a:lnTo>
                        <a:lnTo>
                          <a:pt x="211015" y="339969"/>
                        </a:lnTo>
                        <a:lnTo>
                          <a:pt x="70338" y="222739"/>
                        </a:lnTo>
                        <a:lnTo>
                          <a:pt x="0" y="269631"/>
                        </a:lnTo>
                        <a:close/>
                      </a:path>
                    </a:pathLst>
                  </a:custGeom>
                  <a:solidFill>
                    <a:srgbClr val="65AC1E"/>
                  </a:solidFill>
                  <a:ln w="25400" cap="flat" cmpd="sng" algn="ctr">
                    <a:solidFill>
                      <a:srgbClr val="65AC1E">
                        <a:shade val="50000"/>
                      </a:srgbClr>
                    </a:soli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Times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2" name="Gruppieren 11"/>
            <p:cNvGrpSpPr/>
            <p:nvPr/>
          </p:nvGrpSpPr>
          <p:grpSpPr>
            <a:xfrm>
              <a:off x="7281266" y="5287522"/>
              <a:ext cx="883026" cy="523156"/>
              <a:chOff x="3389042" y="4112912"/>
              <a:chExt cx="1304925" cy="773113"/>
            </a:xfrm>
          </p:grpSpPr>
          <p:sp>
            <p:nvSpPr>
              <p:cNvPr id="61" name="Freeform 1133"/>
              <p:cNvSpPr>
                <a:spLocks/>
              </p:cNvSpPr>
              <p:nvPr/>
            </p:nvSpPr>
            <p:spPr bwMode="auto">
              <a:xfrm>
                <a:off x="3985942" y="4112912"/>
                <a:ext cx="341313" cy="773113"/>
              </a:xfrm>
              <a:custGeom>
                <a:avLst/>
                <a:gdLst>
                  <a:gd name="T0" fmla="*/ 0 w 215"/>
                  <a:gd name="T1" fmla="*/ 19 h 487"/>
                  <a:gd name="T2" fmla="*/ 0 w 215"/>
                  <a:gd name="T3" fmla="*/ 41 h 487"/>
                  <a:gd name="T4" fmla="*/ 2 w 215"/>
                  <a:gd name="T5" fmla="*/ 55 h 487"/>
                  <a:gd name="T6" fmla="*/ 7 w 215"/>
                  <a:gd name="T7" fmla="*/ 76 h 487"/>
                  <a:gd name="T8" fmla="*/ 11 w 215"/>
                  <a:gd name="T9" fmla="*/ 88 h 487"/>
                  <a:gd name="T10" fmla="*/ 28 w 215"/>
                  <a:gd name="T11" fmla="*/ 118 h 487"/>
                  <a:gd name="T12" fmla="*/ 35 w 215"/>
                  <a:gd name="T13" fmla="*/ 132 h 487"/>
                  <a:gd name="T14" fmla="*/ 37 w 215"/>
                  <a:gd name="T15" fmla="*/ 139 h 487"/>
                  <a:gd name="T16" fmla="*/ 40 w 215"/>
                  <a:gd name="T17" fmla="*/ 146 h 487"/>
                  <a:gd name="T18" fmla="*/ 40 w 215"/>
                  <a:gd name="T19" fmla="*/ 154 h 487"/>
                  <a:gd name="T20" fmla="*/ 35 w 215"/>
                  <a:gd name="T21" fmla="*/ 179 h 487"/>
                  <a:gd name="T22" fmla="*/ 33 w 215"/>
                  <a:gd name="T23" fmla="*/ 214 h 487"/>
                  <a:gd name="T24" fmla="*/ 41 w 215"/>
                  <a:gd name="T25" fmla="*/ 255 h 487"/>
                  <a:gd name="T26" fmla="*/ 48 w 215"/>
                  <a:gd name="T27" fmla="*/ 268 h 487"/>
                  <a:gd name="T28" fmla="*/ 50 w 215"/>
                  <a:gd name="T29" fmla="*/ 272 h 487"/>
                  <a:gd name="T30" fmla="*/ 59 w 215"/>
                  <a:gd name="T31" fmla="*/ 285 h 487"/>
                  <a:gd name="T32" fmla="*/ 62 w 215"/>
                  <a:gd name="T33" fmla="*/ 289 h 487"/>
                  <a:gd name="T34" fmla="*/ 88 w 215"/>
                  <a:gd name="T35" fmla="*/ 314 h 487"/>
                  <a:gd name="T36" fmla="*/ 130 w 215"/>
                  <a:gd name="T37" fmla="*/ 346 h 487"/>
                  <a:gd name="T38" fmla="*/ 166 w 215"/>
                  <a:gd name="T39" fmla="*/ 379 h 487"/>
                  <a:gd name="T40" fmla="*/ 174 w 215"/>
                  <a:gd name="T41" fmla="*/ 390 h 487"/>
                  <a:gd name="T42" fmla="*/ 177 w 215"/>
                  <a:gd name="T43" fmla="*/ 397 h 487"/>
                  <a:gd name="T44" fmla="*/ 188 w 215"/>
                  <a:gd name="T45" fmla="*/ 417 h 487"/>
                  <a:gd name="T46" fmla="*/ 203 w 215"/>
                  <a:gd name="T47" fmla="*/ 453 h 487"/>
                  <a:gd name="T48" fmla="*/ 208 w 215"/>
                  <a:gd name="T49" fmla="*/ 469 h 487"/>
                  <a:gd name="T50" fmla="*/ 211 w 215"/>
                  <a:gd name="T51" fmla="*/ 478 h 487"/>
                  <a:gd name="T52" fmla="*/ 214 w 215"/>
                  <a:gd name="T53" fmla="*/ 478 h 487"/>
                  <a:gd name="T54" fmla="*/ 215 w 215"/>
                  <a:gd name="T55" fmla="*/ 468 h 487"/>
                  <a:gd name="T56" fmla="*/ 215 w 215"/>
                  <a:gd name="T57" fmla="*/ 451 h 487"/>
                  <a:gd name="T58" fmla="*/ 203 w 215"/>
                  <a:gd name="T59" fmla="*/ 411 h 487"/>
                  <a:gd name="T60" fmla="*/ 192 w 215"/>
                  <a:gd name="T61" fmla="*/ 388 h 487"/>
                  <a:gd name="T62" fmla="*/ 190 w 215"/>
                  <a:gd name="T63" fmla="*/ 385 h 487"/>
                  <a:gd name="T64" fmla="*/ 185 w 215"/>
                  <a:gd name="T65" fmla="*/ 376 h 487"/>
                  <a:gd name="T66" fmla="*/ 169 w 215"/>
                  <a:gd name="T67" fmla="*/ 357 h 487"/>
                  <a:gd name="T68" fmla="*/ 126 w 215"/>
                  <a:gd name="T69" fmla="*/ 322 h 487"/>
                  <a:gd name="T70" fmla="*/ 80 w 215"/>
                  <a:gd name="T71" fmla="*/ 282 h 487"/>
                  <a:gd name="T72" fmla="*/ 73 w 215"/>
                  <a:gd name="T73" fmla="*/ 276 h 487"/>
                  <a:gd name="T74" fmla="*/ 68 w 215"/>
                  <a:gd name="T75" fmla="*/ 268 h 487"/>
                  <a:gd name="T76" fmla="*/ 63 w 215"/>
                  <a:gd name="T77" fmla="*/ 262 h 487"/>
                  <a:gd name="T78" fmla="*/ 60 w 215"/>
                  <a:gd name="T79" fmla="*/ 256 h 487"/>
                  <a:gd name="T80" fmla="*/ 54 w 215"/>
                  <a:gd name="T81" fmla="*/ 239 h 487"/>
                  <a:gd name="T82" fmla="*/ 50 w 215"/>
                  <a:gd name="T83" fmla="*/ 198 h 487"/>
                  <a:gd name="T84" fmla="*/ 55 w 215"/>
                  <a:gd name="T85" fmla="*/ 164 h 487"/>
                  <a:gd name="T86" fmla="*/ 57 w 215"/>
                  <a:gd name="T87" fmla="*/ 150 h 487"/>
                  <a:gd name="T88" fmla="*/ 55 w 215"/>
                  <a:gd name="T89" fmla="*/ 139 h 487"/>
                  <a:gd name="T90" fmla="*/ 53 w 215"/>
                  <a:gd name="T91" fmla="*/ 130 h 487"/>
                  <a:gd name="T92" fmla="*/ 47 w 215"/>
                  <a:gd name="T93" fmla="*/ 118 h 487"/>
                  <a:gd name="T94" fmla="*/ 35 w 215"/>
                  <a:gd name="T95" fmla="*/ 98 h 487"/>
                  <a:gd name="T96" fmla="*/ 28 w 215"/>
                  <a:gd name="T97" fmla="*/ 82 h 487"/>
                  <a:gd name="T98" fmla="*/ 23 w 215"/>
                  <a:gd name="T99" fmla="*/ 71 h 487"/>
                  <a:gd name="T100" fmla="*/ 14 w 215"/>
                  <a:gd name="T101" fmla="*/ 43 h 487"/>
                  <a:gd name="T102" fmla="*/ 11 w 215"/>
                  <a:gd name="T103" fmla="*/ 34 h 487"/>
                  <a:gd name="T104" fmla="*/ 2 w 215"/>
                  <a:gd name="T105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5" h="487">
                    <a:moveTo>
                      <a:pt x="2" y="0"/>
                    </a:moveTo>
                    <a:lnTo>
                      <a:pt x="2" y="0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2" y="55"/>
                    </a:lnTo>
                    <a:lnTo>
                      <a:pt x="2" y="55"/>
                    </a:lnTo>
                    <a:lnTo>
                      <a:pt x="4" y="65"/>
                    </a:lnTo>
                    <a:lnTo>
                      <a:pt x="7" y="76"/>
                    </a:lnTo>
                    <a:lnTo>
                      <a:pt x="7" y="76"/>
                    </a:lnTo>
                    <a:lnTo>
                      <a:pt x="9" y="83"/>
                    </a:lnTo>
                    <a:lnTo>
                      <a:pt x="9" y="83"/>
                    </a:lnTo>
                    <a:lnTo>
                      <a:pt x="11" y="88"/>
                    </a:lnTo>
                    <a:lnTo>
                      <a:pt x="11" y="88"/>
                    </a:lnTo>
                    <a:lnTo>
                      <a:pt x="14" y="93"/>
                    </a:lnTo>
                    <a:lnTo>
                      <a:pt x="14" y="93"/>
                    </a:lnTo>
                    <a:lnTo>
                      <a:pt x="20" y="106"/>
                    </a:lnTo>
                    <a:lnTo>
                      <a:pt x="28" y="118"/>
                    </a:lnTo>
                    <a:lnTo>
                      <a:pt x="28" y="118"/>
                    </a:lnTo>
                    <a:lnTo>
                      <a:pt x="32" y="126"/>
                    </a:lnTo>
                    <a:lnTo>
                      <a:pt x="32" y="126"/>
                    </a:lnTo>
                    <a:lnTo>
                      <a:pt x="35" y="132"/>
                    </a:lnTo>
                    <a:lnTo>
                      <a:pt x="35" y="132"/>
                    </a:lnTo>
                    <a:lnTo>
                      <a:pt x="36" y="136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39" y="142"/>
                    </a:lnTo>
                    <a:lnTo>
                      <a:pt x="39" y="142"/>
                    </a:lnTo>
                    <a:lnTo>
                      <a:pt x="40" y="146"/>
                    </a:lnTo>
                    <a:lnTo>
                      <a:pt x="40" y="146"/>
                    </a:lnTo>
                    <a:lnTo>
                      <a:pt x="40" y="150"/>
                    </a:lnTo>
                    <a:lnTo>
                      <a:pt x="40" y="150"/>
                    </a:lnTo>
                    <a:lnTo>
                      <a:pt x="40" y="154"/>
                    </a:lnTo>
                    <a:lnTo>
                      <a:pt x="40" y="154"/>
                    </a:lnTo>
                    <a:lnTo>
                      <a:pt x="39" y="162"/>
                    </a:lnTo>
                    <a:lnTo>
                      <a:pt x="37" y="170"/>
                    </a:lnTo>
                    <a:lnTo>
                      <a:pt x="37" y="170"/>
                    </a:lnTo>
                    <a:lnTo>
                      <a:pt x="35" y="179"/>
                    </a:lnTo>
                    <a:lnTo>
                      <a:pt x="35" y="179"/>
                    </a:lnTo>
                    <a:lnTo>
                      <a:pt x="33" y="196"/>
                    </a:lnTo>
                    <a:lnTo>
                      <a:pt x="33" y="214"/>
                    </a:lnTo>
                    <a:lnTo>
                      <a:pt x="33" y="214"/>
                    </a:lnTo>
                    <a:lnTo>
                      <a:pt x="34" y="229"/>
                    </a:lnTo>
                    <a:lnTo>
                      <a:pt x="37" y="244"/>
                    </a:lnTo>
                    <a:lnTo>
                      <a:pt x="37" y="244"/>
                    </a:lnTo>
                    <a:lnTo>
                      <a:pt x="41" y="255"/>
                    </a:lnTo>
                    <a:lnTo>
                      <a:pt x="45" y="264"/>
                    </a:lnTo>
                    <a:lnTo>
                      <a:pt x="45" y="264"/>
                    </a:lnTo>
                    <a:lnTo>
                      <a:pt x="48" y="268"/>
                    </a:lnTo>
                    <a:lnTo>
                      <a:pt x="48" y="268"/>
                    </a:lnTo>
                    <a:lnTo>
                      <a:pt x="49" y="270"/>
                    </a:lnTo>
                    <a:lnTo>
                      <a:pt x="49" y="270"/>
                    </a:lnTo>
                    <a:lnTo>
                      <a:pt x="50" y="272"/>
                    </a:lnTo>
                    <a:lnTo>
                      <a:pt x="50" y="272"/>
                    </a:lnTo>
                    <a:lnTo>
                      <a:pt x="54" y="277"/>
                    </a:lnTo>
                    <a:lnTo>
                      <a:pt x="54" y="277"/>
                    </a:lnTo>
                    <a:lnTo>
                      <a:pt x="59" y="285"/>
                    </a:lnTo>
                    <a:lnTo>
                      <a:pt x="59" y="285"/>
                    </a:lnTo>
                    <a:lnTo>
                      <a:pt x="60" y="287"/>
                    </a:lnTo>
                    <a:lnTo>
                      <a:pt x="60" y="287"/>
                    </a:lnTo>
                    <a:lnTo>
                      <a:pt x="62" y="289"/>
                    </a:lnTo>
                    <a:lnTo>
                      <a:pt x="62" y="289"/>
                    </a:lnTo>
                    <a:lnTo>
                      <a:pt x="67" y="293"/>
                    </a:lnTo>
                    <a:lnTo>
                      <a:pt x="67" y="293"/>
                    </a:lnTo>
                    <a:lnTo>
                      <a:pt x="76" y="303"/>
                    </a:lnTo>
                    <a:lnTo>
                      <a:pt x="88" y="314"/>
                    </a:lnTo>
                    <a:lnTo>
                      <a:pt x="101" y="324"/>
                    </a:lnTo>
                    <a:lnTo>
                      <a:pt x="115" y="335"/>
                    </a:lnTo>
                    <a:lnTo>
                      <a:pt x="115" y="335"/>
                    </a:lnTo>
                    <a:lnTo>
                      <a:pt x="130" y="346"/>
                    </a:lnTo>
                    <a:lnTo>
                      <a:pt x="144" y="357"/>
                    </a:lnTo>
                    <a:lnTo>
                      <a:pt x="144" y="357"/>
                    </a:lnTo>
                    <a:lnTo>
                      <a:pt x="156" y="368"/>
                    </a:lnTo>
                    <a:lnTo>
                      <a:pt x="166" y="379"/>
                    </a:lnTo>
                    <a:lnTo>
                      <a:pt x="166" y="379"/>
                    </a:lnTo>
                    <a:lnTo>
                      <a:pt x="171" y="385"/>
                    </a:lnTo>
                    <a:lnTo>
                      <a:pt x="171" y="385"/>
                    </a:lnTo>
                    <a:lnTo>
                      <a:pt x="174" y="390"/>
                    </a:lnTo>
                    <a:lnTo>
                      <a:pt x="174" y="390"/>
                    </a:lnTo>
                    <a:lnTo>
                      <a:pt x="176" y="394"/>
                    </a:lnTo>
                    <a:lnTo>
                      <a:pt x="176" y="394"/>
                    </a:lnTo>
                    <a:lnTo>
                      <a:pt x="177" y="397"/>
                    </a:lnTo>
                    <a:lnTo>
                      <a:pt x="177" y="397"/>
                    </a:lnTo>
                    <a:lnTo>
                      <a:pt x="180" y="402"/>
                    </a:lnTo>
                    <a:lnTo>
                      <a:pt x="180" y="402"/>
                    </a:lnTo>
                    <a:lnTo>
                      <a:pt x="188" y="417"/>
                    </a:lnTo>
                    <a:lnTo>
                      <a:pt x="188" y="417"/>
                    </a:lnTo>
                    <a:lnTo>
                      <a:pt x="197" y="437"/>
                    </a:lnTo>
                    <a:lnTo>
                      <a:pt x="203" y="453"/>
                    </a:lnTo>
                    <a:lnTo>
                      <a:pt x="203" y="453"/>
                    </a:lnTo>
                    <a:lnTo>
                      <a:pt x="205" y="461"/>
                    </a:lnTo>
                    <a:lnTo>
                      <a:pt x="205" y="461"/>
                    </a:lnTo>
                    <a:lnTo>
                      <a:pt x="208" y="469"/>
                    </a:lnTo>
                    <a:lnTo>
                      <a:pt x="208" y="469"/>
                    </a:lnTo>
                    <a:lnTo>
                      <a:pt x="210" y="473"/>
                    </a:lnTo>
                    <a:lnTo>
                      <a:pt x="210" y="473"/>
                    </a:lnTo>
                    <a:lnTo>
                      <a:pt x="211" y="478"/>
                    </a:lnTo>
                    <a:lnTo>
                      <a:pt x="211" y="478"/>
                    </a:lnTo>
                    <a:lnTo>
                      <a:pt x="213" y="487"/>
                    </a:lnTo>
                    <a:lnTo>
                      <a:pt x="213" y="487"/>
                    </a:lnTo>
                    <a:lnTo>
                      <a:pt x="214" y="478"/>
                    </a:lnTo>
                    <a:lnTo>
                      <a:pt x="214" y="478"/>
                    </a:lnTo>
                    <a:lnTo>
                      <a:pt x="215" y="472"/>
                    </a:lnTo>
                    <a:lnTo>
                      <a:pt x="215" y="472"/>
                    </a:lnTo>
                    <a:lnTo>
                      <a:pt x="215" y="468"/>
                    </a:lnTo>
                    <a:lnTo>
                      <a:pt x="215" y="468"/>
                    </a:lnTo>
                    <a:lnTo>
                      <a:pt x="215" y="460"/>
                    </a:lnTo>
                    <a:lnTo>
                      <a:pt x="215" y="460"/>
                    </a:lnTo>
                    <a:lnTo>
                      <a:pt x="215" y="451"/>
                    </a:lnTo>
                    <a:lnTo>
                      <a:pt x="215" y="451"/>
                    </a:lnTo>
                    <a:lnTo>
                      <a:pt x="214" y="441"/>
                    </a:lnTo>
                    <a:lnTo>
                      <a:pt x="212" y="432"/>
                    </a:lnTo>
                    <a:lnTo>
                      <a:pt x="209" y="422"/>
                    </a:lnTo>
                    <a:lnTo>
                      <a:pt x="203" y="411"/>
                    </a:lnTo>
                    <a:lnTo>
                      <a:pt x="203" y="411"/>
                    </a:lnTo>
                    <a:lnTo>
                      <a:pt x="196" y="395"/>
                    </a:lnTo>
                    <a:lnTo>
                      <a:pt x="196" y="395"/>
                    </a:lnTo>
                    <a:lnTo>
                      <a:pt x="192" y="388"/>
                    </a:lnTo>
                    <a:lnTo>
                      <a:pt x="192" y="388"/>
                    </a:lnTo>
                    <a:lnTo>
                      <a:pt x="191" y="386"/>
                    </a:lnTo>
                    <a:lnTo>
                      <a:pt x="190" y="385"/>
                    </a:lnTo>
                    <a:lnTo>
                      <a:pt x="190" y="385"/>
                    </a:lnTo>
                    <a:lnTo>
                      <a:pt x="190" y="384"/>
                    </a:lnTo>
                    <a:lnTo>
                      <a:pt x="189" y="382"/>
                    </a:lnTo>
                    <a:lnTo>
                      <a:pt x="189" y="382"/>
                    </a:lnTo>
                    <a:lnTo>
                      <a:pt x="185" y="376"/>
                    </a:lnTo>
                    <a:lnTo>
                      <a:pt x="185" y="376"/>
                    </a:lnTo>
                    <a:lnTo>
                      <a:pt x="179" y="370"/>
                    </a:lnTo>
                    <a:lnTo>
                      <a:pt x="179" y="370"/>
                    </a:lnTo>
                    <a:lnTo>
                      <a:pt x="169" y="357"/>
                    </a:lnTo>
                    <a:lnTo>
                      <a:pt x="154" y="345"/>
                    </a:lnTo>
                    <a:lnTo>
                      <a:pt x="154" y="345"/>
                    </a:lnTo>
                    <a:lnTo>
                      <a:pt x="140" y="333"/>
                    </a:lnTo>
                    <a:lnTo>
                      <a:pt x="126" y="322"/>
                    </a:lnTo>
                    <a:lnTo>
                      <a:pt x="126" y="322"/>
                    </a:lnTo>
                    <a:lnTo>
                      <a:pt x="99" y="301"/>
                    </a:lnTo>
                    <a:lnTo>
                      <a:pt x="88" y="292"/>
                    </a:lnTo>
                    <a:lnTo>
                      <a:pt x="80" y="282"/>
                    </a:lnTo>
                    <a:lnTo>
                      <a:pt x="80" y="282"/>
                    </a:lnTo>
                    <a:lnTo>
                      <a:pt x="75" y="278"/>
                    </a:lnTo>
                    <a:lnTo>
                      <a:pt x="74" y="277"/>
                    </a:lnTo>
                    <a:lnTo>
                      <a:pt x="73" y="276"/>
                    </a:lnTo>
                    <a:lnTo>
                      <a:pt x="73" y="276"/>
                    </a:lnTo>
                    <a:lnTo>
                      <a:pt x="72" y="274"/>
                    </a:lnTo>
                    <a:lnTo>
                      <a:pt x="72" y="274"/>
                    </a:lnTo>
                    <a:lnTo>
                      <a:pt x="68" y="268"/>
                    </a:lnTo>
                    <a:lnTo>
                      <a:pt x="68" y="268"/>
                    </a:lnTo>
                    <a:lnTo>
                      <a:pt x="65" y="264"/>
                    </a:lnTo>
                    <a:lnTo>
                      <a:pt x="65" y="264"/>
                    </a:lnTo>
                    <a:lnTo>
                      <a:pt x="63" y="262"/>
                    </a:lnTo>
                    <a:lnTo>
                      <a:pt x="63" y="262"/>
                    </a:lnTo>
                    <a:lnTo>
                      <a:pt x="62" y="261"/>
                    </a:lnTo>
                    <a:lnTo>
                      <a:pt x="62" y="261"/>
                    </a:lnTo>
                    <a:lnTo>
                      <a:pt x="60" y="256"/>
                    </a:lnTo>
                    <a:lnTo>
                      <a:pt x="60" y="256"/>
                    </a:lnTo>
                    <a:lnTo>
                      <a:pt x="57" y="249"/>
                    </a:lnTo>
                    <a:lnTo>
                      <a:pt x="54" y="239"/>
                    </a:lnTo>
                    <a:lnTo>
                      <a:pt x="54" y="239"/>
                    </a:lnTo>
                    <a:lnTo>
                      <a:pt x="50" y="227"/>
                    </a:lnTo>
                    <a:lnTo>
                      <a:pt x="50" y="213"/>
                    </a:lnTo>
                    <a:lnTo>
                      <a:pt x="50" y="213"/>
                    </a:lnTo>
                    <a:lnTo>
                      <a:pt x="50" y="198"/>
                    </a:lnTo>
                    <a:lnTo>
                      <a:pt x="53" y="182"/>
                    </a:lnTo>
                    <a:lnTo>
                      <a:pt x="53" y="182"/>
                    </a:lnTo>
                    <a:lnTo>
                      <a:pt x="54" y="172"/>
                    </a:lnTo>
                    <a:lnTo>
                      <a:pt x="55" y="164"/>
                    </a:lnTo>
                    <a:lnTo>
                      <a:pt x="55" y="164"/>
                    </a:lnTo>
                    <a:lnTo>
                      <a:pt x="56" y="155"/>
                    </a:lnTo>
                    <a:lnTo>
                      <a:pt x="56" y="155"/>
                    </a:lnTo>
                    <a:lnTo>
                      <a:pt x="57" y="150"/>
                    </a:lnTo>
                    <a:lnTo>
                      <a:pt x="57" y="150"/>
                    </a:lnTo>
                    <a:lnTo>
                      <a:pt x="56" y="144"/>
                    </a:lnTo>
                    <a:lnTo>
                      <a:pt x="56" y="144"/>
                    </a:lnTo>
                    <a:lnTo>
                      <a:pt x="55" y="139"/>
                    </a:lnTo>
                    <a:lnTo>
                      <a:pt x="55" y="139"/>
                    </a:lnTo>
                    <a:lnTo>
                      <a:pt x="54" y="135"/>
                    </a:lnTo>
                    <a:lnTo>
                      <a:pt x="54" y="135"/>
                    </a:lnTo>
                    <a:lnTo>
                      <a:pt x="53" y="130"/>
                    </a:lnTo>
                    <a:lnTo>
                      <a:pt x="53" y="130"/>
                    </a:lnTo>
                    <a:lnTo>
                      <a:pt x="50" y="126"/>
                    </a:lnTo>
                    <a:lnTo>
                      <a:pt x="50" y="126"/>
                    </a:lnTo>
                    <a:lnTo>
                      <a:pt x="47" y="118"/>
                    </a:lnTo>
                    <a:lnTo>
                      <a:pt x="47" y="118"/>
                    </a:lnTo>
                    <a:lnTo>
                      <a:pt x="43" y="111"/>
                    </a:lnTo>
                    <a:lnTo>
                      <a:pt x="43" y="111"/>
                    </a:lnTo>
                    <a:lnTo>
                      <a:pt x="35" y="98"/>
                    </a:lnTo>
                    <a:lnTo>
                      <a:pt x="30" y="87"/>
                    </a:lnTo>
                    <a:lnTo>
                      <a:pt x="30" y="87"/>
                    </a:lnTo>
                    <a:lnTo>
                      <a:pt x="28" y="82"/>
                    </a:lnTo>
                    <a:lnTo>
                      <a:pt x="28" y="82"/>
                    </a:lnTo>
                    <a:lnTo>
                      <a:pt x="26" y="78"/>
                    </a:lnTo>
                    <a:lnTo>
                      <a:pt x="26" y="78"/>
                    </a:lnTo>
                    <a:lnTo>
                      <a:pt x="23" y="71"/>
                    </a:lnTo>
                    <a:lnTo>
                      <a:pt x="23" y="71"/>
                    </a:lnTo>
                    <a:lnTo>
                      <a:pt x="19" y="60"/>
                    </a:lnTo>
                    <a:lnTo>
                      <a:pt x="17" y="51"/>
                    </a:lnTo>
                    <a:lnTo>
                      <a:pt x="17" y="51"/>
                    </a:lnTo>
                    <a:lnTo>
                      <a:pt x="14" y="43"/>
                    </a:lnTo>
                    <a:lnTo>
                      <a:pt x="14" y="43"/>
                    </a:lnTo>
                    <a:lnTo>
                      <a:pt x="13" y="38"/>
                    </a:lnTo>
                    <a:lnTo>
                      <a:pt x="13" y="38"/>
                    </a:lnTo>
                    <a:lnTo>
                      <a:pt x="11" y="34"/>
                    </a:lnTo>
                    <a:lnTo>
                      <a:pt x="11" y="34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A9E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62" name="Freeform 1134"/>
              <p:cNvSpPr>
                <a:spLocks/>
              </p:cNvSpPr>
              <p:nvPr/>
            </p:nvSpPr>
            <p:spPr bwMode="auto">
              <a:xfrm>
                <a:off x="3389042" y="4124025"/>
                <a:ext cx="584200" cy="703263"/>
              </a:xfrm>
              <a:custGeom>
                <a:avLst/>
                <a:gdLst>
                  <a:gd name="T0" fmla="*/ 361 w 368"/>
                  <a:gd name="T1" fmla="*/ 9 h 443"/>
                  <a:gd name="T2" fmla="*/ 353 w 368"/>
                  <a:gd name="T3" fmla="*/ 27 h 443"/>
                  <a:gd name="T4" fmla="*/ 345 w 368"/>
                  <a:gd name="T5" fmla="*/ 55 h 443"/>
                  <a:gd name="T6" fmla="*/ 338 w 368"/>
                  <a:gd name="T7" fmla="*/ 97 h 443"/>
                  <a:gd name="T8" fmla="*/ 326 w 368"/>
                  <a:gd name="T9" fmla="*/ 120 h 443"/>
                  <a:gd name="T10" fmla="*/ 288 w 368"/>
                  <a:gd name="T11" fmla="*/ 159 h 443"/>
                  <a:gd name="T12" fmla="*/ 218 w 368"/>
                  <a:gd name="T13" fmla="*/ 213 h 443"/>
                  <a:gd name="T14" fmla="*/ 195 w 368"/>
                  <a:gd name="T15" fmla="*/ 230 h 443"/>
                  <a:gd name="T16" fmla="*/ 181 w 368"/>
                  <a:gd name="T17" fmla="*/ 236 h 443"/>
                  <a:gd name="T18" fmla="*/ 138 w 368"/>
                  <a:gd name="T19" fmla="*/ 247 h 443"/>
                  <a:gd name="T20" fmla="*/ 101 w 368"/>
                  <a:gd name="T21" fmla="*/ 264 h 443"/>
                  <a:gd name="T22" fmla="*/ 90 w 368"/>
                  <a:gd name="T23" fmla="*/ 275 h 443"/>
                  <a:gd name="T24" fmla="*/ 83 w 368"/>
                  <a:gd name="T25" fmla="*/ 283 h 443"/>
                  <a:gd name="T26" fmla="*/ 83 w 368"/>
                  <a:gd name="T27" fmla="*/ 284 h 443"/>
                  <a:gd name="T28" fmla="*/ 78 w 368"/>
                  <a:gd name="T29" fmla="*/ 293 h 443"/>
                  <a:gd name="T30" fmla="*/ 73 w 368"/>
                  <a:gd name="T31" fmla="*/ 308 h 443"/>
                  <a:gd name="T32" fmla="*/ 67 w 368"/>
                  <a:gd name="T33" fmla="*/ 335 h 443"/>
                  <a:gd name="T34" fmla="*/ 64 w 368"/>
                  <a:gd name="T35" fmla="*/ 349 h 443"/>
                  <a:gd name="T36" fmla="*/ 58 w 368"/>
                  <a:gd name="T37" fmla="*/ 361 h 443"/>
                  <a:gd name="T38" fmla="*/ 56 w 368"/>
                  <a:gd name="T39" fmla="*/ 365 h 443"/>
                  <a:gd name="T40" fmla="*/ 51 w 368"/>
                  <a:gd name="T41" fmla="*/ 374 h 443"/>
                  <a:gd name="T42" fmla="*/ 33 w 368"/>
                  <a:gd name="T43" fmla="*/ 393 h 443"/>
                  <a:gd name="T44" fmla="*/ 14 w 368"/>
                  <a:gd name="T45" fmla="*/ 416 h 443"/>
                  <a:gd name="T46" fmla="*/ 0 w 368"/>
                  <a:gd name="T47" fmla="*/ 443 h 443"/>
                  <a:gd name="T48" fmla="*/ 29 w 368"/>
                  <a:gd name="T49" fmla="*/ 416 h 443"/>
                  <a:gd name="T50" fmla="*/ 61 w 368"/>
                  <a:gd name="T51" fmla="*/ 385 h 443"/>
                  <a:gd name="T52" fmla="*/ 67 w 368"/>
                  <a:gd name="T53" fmla="*/ 378 h 443"/>
                  <a:gd name="T54" fmla="*/ 71 w 368"/>
                  <a:gd name="T55" fmla="*/ 373 h 443"/>
                  <a:gd name="T56" fmla="*/ 73 w 368"/>
                  <a:gd name="T57" fmla="*/ 368 h 443"/>
                  <a:gd name="T58" fmla="*/ 80 w 368"/>
                  <a:gd name="T59" fmla="*/ 354 h 443"/>
                  <a:gd name="T60" fmla="*/ 84 w 368"/>
                  <a:gd name="T61" fmla="*/ 338 h 443"/>
                  <a:gd name="T62" fmla="*/ 92 w 368"/>
                  <a:gd name="T63" fmla="*/ 305 h 443"/>
                  <a:gd name="T64" fmla="*/ 98 w 368"/>
                  <a:gd name="T65" fmla="*/ 292 h 443"/>
                  <a:gd name="T66" fmla="*/ 97 w 368"/>
                  <a:gd name="T67" fmla="*/ 292 h 443"/>
                  <a:gd name="T68" fmla="*/ 99 w 368"/>
                  <a:gd name="T69" fmla="*/ 289 h 443"/>
                  <a:gd name="T70" fmla="*/ 105 w 368"/>
                  <a:gd name="T71" fmla="*/ 283 h 443"/>
                  <a:gd name="T72" fmla="*/ 119 w 368"/>
                  <a:gd name="T73" fmla="*/ 272 h 443"/>
                  <a:gd name="T74" fmla="*/ 173 w 368"/>
                  <a:gd name="T75" fmla="*/ 255 h 443"/>
                  <a:gd name="T76" fmla="*/ 196 w 368"/>
                  <a:gd name="T77" fmla="*/ 247 h 443"/>
                  <a:gd name="T78" fmla="*/ 203 w 368"/>
                  <a:gd name="T79" fmla="*/ 243 h 443"/>
                  <a:gd name="T80" fmla="*/ 205 w 368"/>
                  <a:gd name="T81" fmla="*/ 242 h 443"/>
                  <a:gd name="T82" fmla="*/ 209 w 368"/>
                  <a:gd name="T83" fmla="*/ 240 h 443"/>
                  <a:gd name="T84" fmla="*/ 211 w 368"/>
                  <a:gd name="T85" fmla="*/ 238 h 443"/>
                  <a:gd name="T86" fmla="*/ 285 w 368"/>
                  <a:gd name="T87" fmla="*/ 184 h 443"/>
                  <a:gd name="T88" fmla="*/ 314 w 368"/>
                  <a:gd name="T89" fmla="*/ 158 h 443"/>
                  <a:gd name="T90" fmla="*/ 339 w 368"/>
                  <a:gd name="T91" fmla="*/ 130 h 443"/>
                  <a:gd name="T92" fmla="*/ 352 w 368"/>
                  <a:gd name="T93" fmla="*/ 108 h 443"/>
                  <a:gd name="T94" fmla="*/ 358 w 368"/>
                  <a:gd name="T95" fmla="*/ 80 h 443"/>
                  <a:gd name="T96" fmla="*/ 361 w 368"/>
                  <a:gd name="T97" fmla="*/ 38 h 443"/>
                  <a:gd name="T98" fmla="*/ 364 w 368"/>
                  <a:gd name="T99" fmla="*/ 20 h 443"/>
                  <a:gd name="T100" fmla="*/ 368 w 368"/>
                  <a:gd name="T101" fmla="*/ 0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68" h="443">
                    <a:moveTo>
                      <a:pt x="368" y="0"/>
                    </a:moveTo>
                    <a:lnTo>
                      <a:pt x="368" y="0"/>
                    </a:lnTo>
                    <a:lnTo>
                      <a:pt x="361" y="9"/>
                    </a:lnTo>
                    <a:lnTo>
                      <a:pt x="361" y="9"/>
                    </a:lnTo>
                    <a:lnTo>
                      <a:pt x="357" y="18"/>
                    </a:lnTo>
                    <a:lnTo>
                      <a:pt x="357" y="18"/>
                    </a:lnTo>
                    <a:lnTo>
                      <a:pt x="353" y="27"/>
                    </a:lnTo>
                    <a:lnTo>
                      <a:pt x="353" y="27"/>
                    </a:lnTo>
                    <a:lnTo>
                      <a:pt x="350" y="36"/>
                    </a:lnTo>
                    <a:lnTo>
                      <a:pt x="350" y="36"/>
                    </a:lnTo>
                    <a:lnTo>
                      <a:pt x="347" y="46"/>
                    </a:lnTo>
                    <a:lnTo>
                      <a:pt x="345" y="55"/>
                    </a:lnTo>
                    <a:lnTo>
                      <a:pt x="342" y="78"/>
                    </a:lnTo>
                    <a:lnTo>
                      <a:pt x="342" y="78"/>
                    </a:lnTo>
                    <a:lnTo>
                      <a:pt x="341" y="86"/>
                    </a:lnTo>
                    <a:lnTo>
                      <a:pt x="338" y="97"/>
                    </a:lnTo>
                    <a:lnTo>
                      <a:pt x="338" y="97"/>
                    </a:lnTo>
                    <a:lnTo>
                      <a:pt x="333" y="108"/>
                    </a:lnTo>
                    <a:lnTo>
                      <a:pt x="330" y="115"/>
                    </a:lnTo>
                    <a:lnTo>
                      <a:pt x="326" y="120"/>
                    </a:lnTo>
                    <a:lnTo>
                      <a:pt x="326" y="120"/>
                    </a:lnTo>
                    <a:lnTo>
                      <a:pt x="314" y="133"/>
                    </a:lnTo>
                    <a:lnTo>
                      <a:pt x="302" y="147"/>
                    </a:lnTo>
                    <a:lnTo>
                      <a:pt x="288" y="159"/>
                    </a:lnTo>
                    <a:lnTo>
                      <a:pt x="273" y="172"/>
                    </a:lnTo>
                    <a:lnTo>
                      <a:pt x="273" y="172"/>
                    </a:lnTo>
                    <a:lnTo>
                      <a:pt x="244" y="194"/>
                    </a:lnTo>
                    <a:lnTo>
                      <a:pt x="218" y="213"/>
                    </a:lnTo>
                    <a:lnTo>
                      <a:pt x="218" y="213"/>
                    </a:lnTo>
                    <a:lnTo>
                      <a:pt x="201" y="226"/>
                    </a:lnTo>
                    <a:lnTo>
                      <a:pt x="201" y="226"/>
                    </a:lnTo>
                    <a:lnTo>
                      <a:pt x="195" y="230"/>
                    </a:lnTo>
                    <a:lnTo>
                      <a:pt x="195" y="230"/>
                    </a:lnTo>
                    <a:lnTo>
                      <a:pt x="188" y="233"/>
                    </a:lnTo>
                    <a:lnTo>
                      <a:pt x="188" y="233"/>
                    </a:lnTo>
                    <a:lnTo>
                      <a:pt x="181" y="236"/>
                    </a:lnTo>
                    <a:lnTo>
                      <a:pt x="169" y="239"/>
                    </a:lnTo>
                    <a:lnTo>
                      <a:pt x="169" y="239"/>
                    </a:lnTo>
                    <a:lnTo>
                      <a:pt x="138" y="247"/>
                    </a:lnTo>
                    <a:lnTo>
                      <a:pt x="138" y="247"/>
                    </a:lnTo>
                    <a:lnTo>
                      <a:pt x="129" y="251"/>
                    </a:lnTo>
                    <a:lnTo>
                      <a:pt x="120" y="254"/>
                    </a:lnTo>
                    <a:lnTo>
                      <a:pt x="110" y="259"/>
                    </a:lnTo>
                    <a:lnTo>
                      <a:pt x="101" y="264"/>
                    </a:lnTo>
                    <a:lnTo>
                      <a:pt x="101" y="264"/>
                    </a:lnTo>
                    <a:lnTo>
                      <a:pt x="97" y="267"/>
                    </a:lnTo>
                    <a:lnTo>
                      <a:pt x="93" y="271"/>
                    </a:lnTo>
                    <a:lnTo>
                      <a:pt x="90" y="275"/>
                    </a:lnTo>
                    <a:lnTo>
                      <a:pt x="90" y="275"/>
                    </a:lnTo>
                    <a:lnTo>
                      <a:pt x="86" y="280"/>
                    </a:lnTo>
                    <a:lnTo>
                      <a:pt x="84" y="282"/>
                    </a:lnTo>
                    <a:lnTo>
                      <a:pt x="83" y="283"/>
                    </a:lnTo>
                    <a:lnTo>
                      <a:pt x="83" y="284"/>
                    </a:lnTo>
                    <a:lnTo>
                      <a:pt x="83" y="284"/>
                    </a:lnTo>
                    <a:lnTo>
                      <a:pt x="83" y="284"/>
                    </a:lnTo>
                    <a:lnTo>
                      <a:pt x="83" y="284"/>
                    </a:lnTo>
                    <a:lnTo>
                      <a:pt x="83" y="285"/>
                    </a:lnTo>
                    <a:lnTo>
                      <a:pt x="82" y="285"/>
                    </a:lnTo>
                    <a:lnTo>
                      <a:pt x="80" y="289"/>
                    </a:lnTo>
                    <a:lnTo>
                      <a:pt x="78" y="293"/>
                    </a:lnTo>
                    <a:lnTo>
                      <a:pt x="78" y="293"/>
                    </a:lnTo>
                    <a:lnTo>
                      <a:pt x="77" y="298"/>
                    </a:lnTo>
                    <a:lnTo>
                      <a:pt x="77" y="298"/>
                    </a:lnTo>
                    <a:lnTo>
                      <a:pt x="73" y="308"/>
                    </a:lnTo>
                    <a:lnTo>
                      <a:pt x="71" y="317"/>
                    </a:lnTo>
                    <a:lnTo>
                      <a:pt x="71" y="317"/>
                    </a:lnTo>
                    <a:lnTo>
                      <a:pt x="67" y="335"/>
                    </a:lnTo>
                    <a:lnTo>
                      <a:pt x="67" y="335"/>
                    </a:lnTo>
                    <a:lnTo>
                      <a:pt x="66" y="342"/>
                    </a:lnTo>
                    <a:lnTo>
                      <a:pt x="66" y="342"/>
                    </a:lnTo>
                    <a:lnTo>
                      <a:pt x="64" y="349"/>
                    </a:lnTo>
                    <a:lnTo>
                      <a:pt x="64" y="349"/>
                    </a:lnTo>
                    <a:lnTo>
                      <a:pt x="61" y="355"/>
                    </a:lnTo>
                    <a:lnTo>
                      <a:pt x="61" y="355"/>
                    </a:lnTo>
                    <a:lnTo>
                      <a:pt x="58" y="361"/>
                    </a:lnTo>
                    <a:lnTo>
                      <a:pt x="58" y="361"/>
                    </a:lnTo>
                    <a:lnTo>
                      <a:pt x="57" y="363"/>
                    </a:lnTo>
                    <a:lnTo>
                      <a:pt x="57" y="363"/>
                    </a:lnTo>
                    <a:lnTo>
                      <a:pt x="57" y="364"/>
                    </a:lnTo>
                    <a:lnTo>
                      <a:pt x="56" y="365"/>
                    </a:lnTo>
                    <a:lnTo>
                      <a:pt x="56" y="365"/>
                    </a:lnTo>
                    <a:lnTo>
                      <a:pt x="53" y="370"/>
                    </a:lnTo>
                    <a:lnTo>
                      <a:pt x="53" y="370"/>
                    </a:lnTo>
                    <a:lnTo>
                      <a:pt x="51" y="374"/>
                    </a:lnTo>
                    <a:lnTo>
                      <a:pt x="51" y="374"/>
                    </a:lnTo>
                    <a:lnTo>
                      <a:pt x="48" y="376"/>
                    </a:lnTo>
                    <a:lnTo>
                      <a:pt x="48" y="376"/>
                    </a:lnTo>
                    <a:lnTo>
                      <a:pt x="33" y="393"/>
                    </a:lnTo>
                    <a:lnTo>
                      <a:pt x="33" y="393"/>
                    </a:lnTo>
                    <a:lnTo>
                      <a:pt x="20" y="407"/>
                    </a:lnTo>
                    <a:lnTo>
                      <a:pt x="20" y="407"/>
                    </a:lnTo>
                    <a:lnTo>
                      <a:pt x="14" y="416"/>
                    </a:lnTo>
                    <a:lnTo>
                      <a:pt x="8" y="424"/>
                    </a:lnTo>
                    <a:lnTo>
                      <a:pt x="4" y="432"/>
                    </a:lnTo>
                    <a:lnTo>
                      <a:pt x="0" y="443"/>
                    </a:lnTo>
                    <a:lnTo>
                      <a:pt x="0" y="443"/>
                    </a:lnTo>
                    <a:lnTo>
                      <a:pt x="7" y="434"/>
                    </a:lnTo>
                    <a:lnTo>
                      <a:pt x="14" y="428"/>
                    </a:lnTo>
                    <a:lnTo>
                      <a:pt x="29" y="416"/>
                    </a:lnTo>
                    <a:lnTo>
                      <a:pt x="29" y="416"/>
                    </a:lnTo>
                    <a:lnTo>
                      <a:pt x="44" y="403"/>
                    </a:lnTo>
                    <a:lnTo>
                      <a:pt x="44" y="403"/>
                    </a:lnTo>
                    <a:lnTo>
                      <a:pt x="53" y="396"/>
                    </a:lnTo>
                    <a:lnTo>
                      <a:pt x="61" y="385"/>
                    </a:lnTo>
                    <a:lnTo>
                      <a:pt x="61" y="385"/>
                    </a:lnTo>
                    <a:lnTo>
                      <a:pt x="65" y="382"/>
                    </a:lnTo>
                    <a:lnTo>
                      <a:pt x="65" y="382"/>
                    </a:lnTo>
                    <a:lnTo>
                      <a:pt x="67" y="378"/>
                    </a:lnTo>
                    <a:lnTo>
                      <a:pt x="67" y="378"/>
                    </a:lnTo>
                    <a:lnTo>
                      <a:pt x="70" y="374"/>
                    </a:lnTo>
                    <a:lnTo>
                      <a:pt x="71" y="373"/>
                    </a:lnTo>
                    <a:lnTo>
                      <a:pt x="71" y="373"/>
                    </a:lnTo>
                    <a:lnTo>
                      <a:pt x="72" y="371"/>
                    </a:lnTo>
                    <a:lnTo>
                      <a:pt x="72" y="371"/>
                    </a:lnTo>
                    <a:lnTo>
                      <a:pt x="73" y="368"/>
                    </a:lnTo>
                    <a:lnTo>
                      <a:pt x="73" y="368"/>
                    </a:lnTo>
                    <a:lnTo>
                      <a:pt x="77" y="362"/>
                    </a:lnTo>
                    <a:lnTo>
                      <a:pt x="77" y="362"/>
                    </a:lnTo>
                    <a:lnTo>
                      <a:pt x="80" y="354"/>
                    </a:lnTo>
                    <a:lnTo>
                      <a:pt x="80" y="354"/>
                    </a:lnTo>
                    <a:lnTo>
                      <a:pt x="82" y="346"/>
                    </a:lnTo>
                    <a:lnTo>
                      <a:pt x="82" y="346"/>
                    </a:lnTo>
                    <a:lnTo>
                      <a:pt x="84" y="338"/>
                    </a:lnTo>
                    <a:lnTo>
                      <a:pt x="84" y="338"/>
                    </a:lnTo>
                    <a:lnTo>
                      <a:pt x="87" y="321"/>
                    </a:lnTo>
                    <a:lnTo>
                      <a:pt x="87" y="321"/>
                    </a:lnTo>
                    <a:lnTo>
                      <a:pt x="90" y="313"/>
                    </a:lnTo>
                    <a:lnTo>
                      <a:pt x="92" y="305"/>
                    </a:lnTo>
                    <a:lnTo>
                      <a:pt x="92" y="305"/>
                    </a:lnTo>
                    <a:lnTo>
                      <a:pt x="94" y="300"/>
                    </a:lnTo>
                    <a:lnTo>
                      <a:pt x="96" y="296"/>
                    </a:lnTo>
                    <a:lnTo>
                      <a:pt x="98" y="292"/>
                    </a:lnTo>
                    <a:lnTo>
                      <a:pt x="98" y="291"/>
                    </a:lnTo>
                    <a:lnTo>
                      <a:pt x="98" y="291"/>
                    </a:lnTo>
                    <a:lnTo>
                      <a:pt x="98" y="291"/>
                    </a:lnTo>
                    <a:lnTo>
                      <a:pt x="97" y="292"/>
                    </a:lnTo>
                    <a:lnTo>
                      <a:pt x="98" y="292"/>
                    </a:lnTo>
                    <a:lnTo>
                      <a:pt x="98" y="292"/>
                    </a:lnTo>
                    <a:lnTo>
                      <a:pt x="98" y="291"/>
                    </a:lnTo>
                    <a:lnTo>
                      <a:pt x="99" y="289"/>
                    </a:lnTo>
                    <a:lnTo>
                      <a:pt x="99" y="289"/>
                    </a:lnTo>
                    <a:lnTo>
                      <a:pt x="103" y="286"/>
                    </a:lnTo>
                    <a:lnTo>
                      <a:pt x="105" y="283"/>
                    </a:lnTo>
                    <a:lnTo>
                      <a:pt x="105" y="283"/>
                    </a:lnTo>
                    <a:lnTo>
                      <a:pt x="108" y="280"/>
                    </a:lnTo>
                    <a:lnTo>
                      <a:pt x="111" y="278"/>
                    </a:lnTo>
                    <a:lnTo>
                      <a:pt x="111" y="278"/>
                    </a:lnTo>
                    <a:lnTo>
                      <a:pt x="119" y="272"/>
                    </a:lnTo>
                    <a:lnTo>
                      <a:pt x="126" y="269"/>
                    </a:lnTo>
                    <a:lnTo>
                      <a:pt x="143" y="263"/>
                    </a:lnTo>
                    <a:lnTo>
                      <a:pt x="143" y="263"/>
                    </a:lnTo>
                    <a:lnTo>
                      <a:pt x="173" y="255"/>
                    </a:lnTo>
                    <a:lnTo>
                      <a:pt x="173" y="255"/>
                    </a:lnTo>
                    <a:lnTo>
                      <a:pt x="186" y="251"/>
                    </a:lnTo>
                    <a:lnTo>
                      <a:pt x="196" y="247"/>
                    </a:lnTo>
                    <a:lnTo>
                      <a:pt x="196" y="247"/>
                    </a:lnTo>
                    <a:lnTo>
                      <a:pt x="202" y="244"/>
                    </a:lnTo>
                    <a:lnTo>
                      <a:pt x="202" y="244"/>
                    </a:lnTo>
                    <a:lnTo>
                      <a:pt x="203" y="243"/>
                    </a:lnTo>
                    <a:lnTo>
                      <a:pt x="203" y="243"/>
                    </a:lnTo>
                    <a:lnTo>
                      <a:pt x="203" y="243"/>
                    </a:lnTo>
                    <a:lnTo>
                      <a:pt x="203" y="243"/>
                    </a:lnTo>
                    <a:lnTo>
                      <a:pt x="205" y="242"/>
                    </a:lnTo>
                    <a:lnTo>
                      <a:pt x="205" y="242"/>
                    </a:lnTo>
                    <a:lnTo>
                      <a:pt x="208" y="241"/>
                    </a:lnTo>
                    <a:lnTo>
                      <a:pt x="208" y="241"/>
                    </a:lnTo>
                    <a:lnTo>
                      <a:pt x="209" y="240"/>
                    </a:lnTo>
                    <a:lnTo>
                      <a:pt x="209" y="240"/>
                    </a:lnTo>
                    <a:lnTo>
                      <a:pt x="210" y="239"/>
                    </a:lnTo>
                    <a:lnTo>
                      <a:pt x="210" y="239"/>
                    </a:lnTo>
                    <a:lnTo>
                      <a:pt x="211" y="238"/>
                    </a:lnTo>
                    <a:lnTo>
                      <a:pt x="211" y="238"/>
                    </a:lnTo>
                    <a:lnTo>
                      <a:pt x="229" y="226"/>
                    </a:lnTo>
                    <a:lnTo>
                      <a:pt x="229" y="226"/>
                    </a:lnTo>
                    <a:lnTo>
                      <a:pt x="254" y="207"/>
                    </a:lnTo>
                    <a:lnTo>
                      <a:pt x="285" y="184"/>
                    </a:lnTo>
                    <a:lnTo>
                      <a:pt x="285" y="184"/>
                    </a:lnTo>
                    <a:lnTo>
                      <a:pt x="300" y="172"/>
                    </a:lnTo>
                    <a:lnTo>
                      <a:pt x="300" y="172"/>
                    </a:lnTo>
                    <a:lnTo>
                      <a:pt x="314" y="158"/>
                    </a:lnTo>
                    <a:lnTo>
                      <a:pt x="314" y="158"/>
                    </a:lnTo>
                    <a:lnTo>
                      <a:pt x="327" y="144"/>
                    </a:lnTo>
                    <a:lnTo>
                      <a:pt x="327" y="144"/>
                    </a:lnTo>
                    <a:lnTo>
                      <a:pt x="339" y="130"/>
                    </a:lnTo>
                    <a:lnTo>
                      <a:pt x="339" y="130"/>
                    </a:lnTo>
                    <a:lnTo>
                      <a:pt x="344" y="123"/>
                    </a:lnTo>
                    <a:lnTo>
                      <a:pt x="348" y="116"/>
                    </a:lnTo>
                    <a:lnTo>
                      <a:pt x="352" y="108"/>
                    </a:lnTo>
                    <a:lnTo>
                      <a:pt x="354" y="101"/>
                    </a:lnTo>
                    <a:lnTo>
                      <a:pt x="354" y="101"/>
                    </a:lnTo>
                    <a:lnTo>
                      <a:pt x="357" y="90"/>
                    </a:lnTo>
                    <a:lnTo>
                      <a:pt x="358" y="80"/>
                    </a:lnTo>
                    <a:lnTo>
                      <a:pt x="358" y="80"/>
                    </a:lnTo>
                    <a:lnTo>
                      <a:pt x="360" y="57"/>
                    </a:lnTo>
                    <a:lnTo>
                      <a:pt x="361" y="38"/>
                    </a:lnTo>
                    <a:lnTo>
                      <a:pt x="361" y="38"/>
                    </a:lnTo>
                    <a:lnTo>
                      <a:pt x="363" y="29"/>
                    </a:lnTo>
                    <a:lnTo>
                      <a:pt x="363" y="29"/>
                    </a:lnTo>
                    <a:lnTo>
                      <a:pt x="364" y="20"/>
                    </a:lnTo>
                    <a:lnTo>
                      <a:pt x="364" y="20"/>
                    </a:lnTo>
                    <a:lnTo>
                      <a:pt x="366" y="11"/>
                    </a:lnTo>
                    <a:lnTo>
                      <a:pt x="366" y="11"/>
                    </a:lnTo>
                    <a:lnTo>
                      <a:pt x="368" y="0"/>
                    </a:lnTo>
                    <a:lnTo>
                      <a:pt x="368" y="0"/>
                    </a:lnTo>
                    <a:close/>
                  </a:path>
                </a:pathLst>
              </a:custGeom>
              <a:solidFill>
                <a:srgbClr val="CA9E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63" name="Freeform 1135"/>
              <p:cNvSpPr>
                <a:spLocks/>
              </p:cNvSpPr>
              <p:nvPr/>
            </p:nvSpPr>
            <p:spPr bwMode="auto">
              <a:xfrm>
                <a:off x="4006579" y="4112912"/>
                <a:ext cx="687388" cy="546100"/>
              </a:xfrm>
              <a:custGeom>
                <a:avLst/>
                <a:gdLst>
                  <a:gd name="T0" fmla="*/ 9 w 433"/>
                  <a:gd name="T1" fmla="*/ 17 h 344"/>
                  <a:gd name="T2" fmla="*/ 29 w 433"/>
                  <a:gd name="T3" fmla="*/ 37 h 344"/>
                  <a:gd name="T4" fmla="*/ 46 w 433"/>
                  <a:gd name="T5" fmla="*/ 51 h 344"/>
                  <a:gd name="T6" fmla="*/ 50 w 433"/>
                  <a:gd name="T7" fmla="*/ 53 h 344"/>
                  <a:gd name="T8" fmla="*/ 89 w 433"/>
                  <a:gd name="T9" fmla="*/ 65 h 344"/>
                  <a:gd name="T10" fmla="*/ 121 w 433"/>
                  <a:gd name="T11" fmla="*/ 78 h 344"/>
                  <a:gd name="T12" fmla="*/ 130 w 433"/>
                  <a:gd name="T13" fmla="*/ 84 h 344"/>
                  <a:gd name="T14" fmla="*/ 137 w 433"/>
                  <a:gd name="T15" fmla="*/ 102 h 344"/>
                  <a:gd name="T16" fmla="*/ 154 w 433"/>
                  <a:gd name="T17" fmla="*/ 146 h 344"/>
                  <a:gd name="T18" fmla="*/ 164 w 433"/>
                  <a:gd name="T19" fmla="*/ 156 h 344"/>
                  <a:gd name="T20" fmla="*/ 179 w 433"/>
                  <a:gd name="T21" fmla="*/ 165 h 344"/>
                  <a:gd name="T22" fmla="*/ 213 w 433"/>
                  <a:gd name="T23" fmla="*/ 176 h 344"/>
                  <a:gd name="T24" fmla="*/ 239 w 433"/>
                  <a:gd name="T25" fmla="*/ 182 h 344"/>
                  <a:gd name="T26" fmla="*/ 256 w 433"/>
                  <a:gd name="T27" fmla="*/ 191 h 344"/>
                  <a:gd name="T28" fmla="*/ 276 w 433"/>
                  <a:gd name="T29" fmla="*/ 209 h 344"/>
                  <a:gd name="T30" fmla="*/ 281 w 433"/>
                  <a:gd name="T31" fmla="*/ 213 h 344"/>
                  <a:gd name="T32" fmla="*/ 338 w 433"/>
                  <a:gd name="T33" fmla="*/ 246 h 344"/>
                  <a:gd name="T34" fmla="*/ 359 w 433"/>
                  <a:gd name="T35" fmla="*/ 259 h 344"/>
                  <a:gd name="T36" fmla="*/ 359 w 433"/>
                  <a:gd name="T37" fmla="*/ 259 h 344"/>
                  <a:gd name="T38" fmla="*/ 367 w 433"/>
                  <a:gd name="T39" fmla="*/ 265 h 344"/>
                  <a:gd name="T40" fmla="*/ 372 w 433"/>
                  <a:gd name="T41" fmla="*/ 270 h 344"/>
                  <a:gd name="T42" fmla="*/ 393 w 433"/>
                  <a:gd name="T43" fmla="*/ 303 h 344"/>
                  <a:gd name="T44" fmla="*/ 399 w 433"/>
                  <a:gd name="T45" fmla="*/ 312 h 344"/>
                  <a:gd name="T46" fmla="*/ 433 w 433"/>
                  <a:gd name="T47" fmla="*/ 344 h 344"/>
                  <a:gd name="T48" fmla="*/ 426 w 433"/>
                  <a:gd name="T49" fmla="*/ 325 h 344"/>
                  <a:gd name="T50" fmla="*/ 410 w 433"/>
                  <a:gd name="T51" fmla="*/ 302 h 344"/>
                  <a:gd name="T52" fmla="*/ 410 w 433"/>
                  <a:gd name="T53" fmla="*/ 302 h 344"/>
                  <a:gd name="T54" fmla="*/ 407 w 433"/>
                  <a:gd name="T55" fmla="*/ 296 h 344"/>
                  <a:gd name="T56" fmla="*/ 393 w 433"/>
                  <a:gd name="T57" fmla="*/ 269 h 344"/>
                  <a:gd name="T58" fmla="*/ 378 w 433"/>
                  <a:gd name="T59" fmla="*/ 251 h 344"/>
                  <a:gd name="T60" fmla="*/ 370 w 433"/>
                  <a:gd name="T61" fmla="*/ 246 h 344"/>
                  <a:gd name="T62" fmla="*/ 368 w 433"/>
                  <a:gd name="T63" fmla="*/ 245 h 344"/>
                  <a:gd name="T64" fmla="*/ 314 w 433"/>
                  <a:gd name="T65" fmla="*/ 216 h 344"/>
                  <a:gd name="T66" fmla="*/ 292 w 433"/>
                  <a:gd name="T67" fmla="*/ 200 h 344"/>
                  <a:gd name="T68" fmla="*/ 288 w 433"/>
                  <a:gd name="T69" fmla="*/ 197 h 344"/>
                  <a:gd name="T70" fmla="*/ 286 w 433"/>
                  <a:gd name="T71" fmla="*/ 195 h 344"/>
                  <a:gd name="T72" fmla="*/ 260 w 433"/>
                  <a:gd name="T73" fmla="*/ 172 h 344"/>
                  <a:gd name="T74" fmla="*/ 234 w 433"/>
                  <a:gd name="T75" fmla="*/ 163 h 344"/>
                  <a:gd name="T76" fmla="*/ 205 w 433"/>
                  <a:gd name="T77" fmla="*/ 157 h 344"/>
                  <a:gd name="T78" fmla="*/ 180 w 433"/>
                  <a:gd name="T79" fmla="*/ 146 h 344"/>
                  <a:gd name="T80" fmla="*/ 171 w 433"/>
                  <a:gd name="T81" fmla="*/ 139 h 344"/>
                  <a:gd name="T82" fmla="*/ 166 w 433"/>
                  <a:gd name="T83" fmla="*/ 135 h 344"/>
                  <a:gd name="T84" fmla="*/ 166 w 433"/>
                  <a:gd name="T85" fmla="*/ 134 h 344"/>
                  <a:gd name="T86" fmla="*/ 162 w 433"/>
                  <a:gd name="T87" fmla="*/ 129 h 344"/>
                  <a:gd name="T88" fmla="*/ 150 w 433"/>
                  <a:gd name="T89" fmla="*/ 85 h 344"/>
                  <a:gd name="T90" fmla="*/ 143 w 433"/>
                  <a:gd name="T91" fmla="*/ 74 h 344"/>
                  <a:gd name="T92" fmla="*/ 118 w 433"/>
                  <a:gd name="T93" fmla="*/ 57 h 344"/>
                  <a:gd name="T94" fmla="*/ 75 w 433"/>
                  <a:gd name="T95" fmla="*/ 45 h 344"/>
                  <a:gd name="T96" fmla="*/ 56 w 433"/>
                  <a:gd name="T97" fmla="*/ 37 h 344"/>
                  <a:gd name="T98" fmla="*/ 56 w 433"/>
                  <a:gd name="T99" fmla="*/ 37 h 344"/>
                  <a:gd name="T100" fmla="*/ 54 w 433"/>
                  <a:gd name="T101" fmla="*/ 36 h 344"/>
                  <a:gd name="T102" fmla="*/ 14 w 433"/>
                  <a:gd name="T103" fmla="*/ 11 h 344"/>
                  <a:gd name="T104" fmla="*/ 0 w 433"/>
                  <a:gd name="T105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3" h="344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5" y="24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29" y="37"/>
                    </a:lnTo>
                    <a:lnTo>
                      <a:pt x="36" y="43"/>
                    </a:lnTo>
                    <a:lnTo>
                      <a:pt x="36" y="43"/>
                    </a:lnTo>
                    <a:lnTo>
                      <a:pt x="45" y="49"/>
                    </a:lnTo>
                    <a:lnTo>
                      <a:pt x="46" y="50"/>
                    </a:lnTo>
                    <a:lnTo>
                      <a:pt x="46" y="51"/>
                    </a:lnTo>
                    <a:lnTo>
                      <a:pt x="47" y="51"/>
                    </a:lnTo>
                    <a:lnTo>
                      <a:pt x="47" y="51"/>
                    </a:lnTo>
                    <a:lnTo>
                      <a:pt x="48" y="51"/>
                    </a:lnTo>
                    <a:lnTo>
                      <a:pt x="48" y="51"/>
                    </a:lnTo>
                    <a:lnTo>
                      <a:pt x="50" y="53"/>
                    </a:lnTo>
                    <a:lnTo>
                      <a:pt x="50" y="53"/>
                    </a:lnTo>
                    <a:lnTo>
                      <a:pt x="57" y="55"/>
                    </a:lnTo>
                    <a:lnTo>
                      <a:pt x="57" y="55"/>
                    </a:lnTo>
                    <a:lnTo>
                      <a:pt x="71" y="60"/>
                    </a:lnTo>
                    <a:lnTo>
                      <a:pt x="89" y="65"/>
                    </a:lnTo>
                    <a:lnTo>
                      <a:pt x="89" y="65"/>
                    </a:lnTo>
                    <a:lnTo>
                      <a:pt x="100" y="69"/>
                    </a:lnTo>
                    <a:lnTo>
                      <a:pt x="111" y="73"/>
                    </a:lnTo>
                    <a:lnTo>
                      <a:pt x="111" y="73"/>
                    </a:lnTo>
                    <a:lnTo>
                      <a:pt x="121" y="78"/>
                    </a:lnTo>
                    <a:lnTo>
                      <a:pt x="125" y="80"/>
                    </a:lnTo>
                    <a:lnTo>
                      <a:pt x="128" y="84"/>
                    </a:lnTo>
                    <a:lnTo>
                      <a:pt x="128" y="84"/>
                    </a:lnTo>
                    <a:lnTo>
                      <a:pt x="130" y="84"/>
                    </a:lnTo>
                    <a:lnTo>
                      <a:pt x="130" y="84"/>
                    </a:lnTo>
                    <a:lnTo>
                      <a:pt x="132" y="87"/>
                    </a:lnTo>
                    <a:lnTo>
                      <a:pt x="134" y="91"/>
                    </a:lnTo>
                    <a:lnTo>
                      <a:pt x="134" y="91"/>
                    </a:lnTo>
                    <a:lnTo>
                      <a:pt x="137" y="102"/>
                    </a:lnTo>
                    <a:lnTo>
                      <a:pt x="137" y="102"/>
                    </a:lnTo>
                    <a:lnTo>
                      <a:pt x="143" y="124"/>
                    </a:lnTo>
                    <a:lnTo>
                      <a:pt x="143" y="124"/>
                    </a:lnTo>
                    <a:lnTo>
                      <a:pt x="147" y="135"/>
                    </a:lnTo>
                    <a:lnTo>
                      <a:pt x="150" y="141"/>
                    </a:lnTo>
                    <a:lnTo>
                      <a:pt x="154" y="146"/>
                    </a:lnTo>
                    <a:lnTo>
                      <a:pt x="154" y="146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62" y="154"/>
                    </a:lnTo>
                    <a:lnTo>
                      <a:pt x="164" y="156"/>
                    </a:lnTo>
                    <a:lnTo>
                      <a:pt x="166" y="157"/>
                    </a:lnTo>
                    <a:lnTo>
                      <a:pt x="166" y="157"/>
                    </a:lnTo>
                    <a:lnTo>
                      <a:pt x="171" y="160"/>
                    </a:lnTo>
                    <a:lnTo>
                      <a:pt x="171" y="160"/>
                    </a:lnTo>
                    <a:lnTo>
                      <a:pt x="179" y="165"/>
                    </a:lnTo>
                    <a:lnTo>
                      <a:pt x="188" y="168"/>
                    </a:lnTo>
                    <a:lnTo>
                      <a:pt x="201" y="172"/>
                    </a:lnTo>
                    <a:lnTo>
                      <a:pt x="201" y="172"/>
                    </a:lnTo>
                    <a:lnTo>
                      <a:pt x="213" y="176"/>
                    </a:lnTo>
                    <a:lnTo>
                      <a:pt x="213" y="176"/>
                    </a:lnTo>
                    <a:lnTo>
                      <a:pt x="221" y="177"/>
                    </a:lnTo>
                    <a:lnTo>
                      <a:pt x="221" y="177"/>
                    </a:lnTo>
                    <a:lnTo>
                      <a:pt x="229" y="179"/>
                    </a:lnTo>
                    <a:lnTo>
                      <a:pt x="239" y="182"/>
                    </a:lnTo>
                    <a:lnTo>
                      <a:pt x="239" y="182"/>
                    </a:lnTo>
                    <a:lnTo>
                      <a:pt x="245" y="185"/>
                    </a:lnTo>
                    <a:lnTo>
                      <a:pt x="245" y="185"/>
                    </a:lnTo>
                    <a:lnTo>
                      <a:pt x="251" y="187"/>
                    </a:lnTo>
                    <a:lnTo>
                      <a:pt x="251" y="187"/>
                    </a:lnTo>
                    <a:lnTo>
                      <a:pt x="256" y="191"/>
                    </a:lnTo>
                    <a:lnTo>
                      <a:pt x="262" y="195"/>
                    </a:lnTo>
                    <a:lnTo>
                      <a:pt x="262" y="195"/>
                    </a:lnTo>
                    <a:lnTo>
                      <a:pt x="274" y="207"/>
                    </a:lnTo>
                    <a:lnTo>
                      <a:pt x="276" y="209"/>
                    </a:lnTo>
                    <a:lnTo>
                      <a:pt x="276" y="209"/>
                    </a:lnTo>
                    <a:lnTo>
                      <a:pt x="277" y="210"/>
                    </a:lnTo>
                    <a:lnTo>
                      <a:pt x="277" y="210"/>
                    </a:lnTo>
                    <a:lnTo>
                      <a:pt x="278" y="211"/>
                    </a:lnTo>
                    <a:lnTo>
                      <a:pt x="281" y="213"/>
                    </a:lnTo>
                    <a:lnTo>
                      <a:pt x="281" y="213"/>
                    </a:lnTo>
                    <a:lnTo>
                      <a:pt x="289" y="219"/>
                    </a:lnTo>
                    <a:lnTo>
                      <a:pt x="289" y="219"/>
                    </a:lnTo>
                    <a:lnTo>
                      <a:pt x="305" y="229"/>
                    </a:lnTo>
                    <a:lnTo>
                      <a:pt x="321" y="239"/>
                    </a:lnTo>
                    <a:lnTo>
                      <a:pt x="338" y="246"/>
                    </a:lnTo>
                    <a:lnTo>
                      <a:pt x="352" y="254"/>
                    </a:lnTo>
                    <a:lnTo>
                      <a:pt x="352" y="254"/>
                    </a:lnTo>
                    <a:lnTo>
                      <a:pt x="358" y="259"/>
                    </a:lnTo>
                    <a:lnTo>
                      <a:pt x="359" y="259"/>
                    </a:lnTo>
                    <a:lnTo>
                      <a:pt x="359" y="259"/>
                    </a:lnTo>
                    <a:lnTo>
                      <a:pt x="359" y="259"/>
                    </a:lnTo>
                    <a:lnTo>
                      <a:pt x="359" y="259"/>
                    </a:lnTo>
                    <a:lnTo>
                      <a:pt x="359" y="259"/>
                    </a:lnTo>
                    <a:lnTo>
                      <a:pt x="359" y="259"/>
                    </a:lnTo>
                    <a:lnTo>
                      <a:pt x="359" y="259"/>
                    </a:lnTo>
                    <a:lnTo>
                      <a:pt x="361" y="260"/>
                    </a:lnTo>
                    <a:lnTo>
                      <a:pt x="361" y="260"/>
                    </a:lnTo>
                    <a:lnTo>
                      <a:pt x="364" y="263"/>
                    </a:lnTo>
                    <a:lnTo>
                      <a:pt x="364" y="263"/>
                    </a:lnTo>
                    <a:lnTo>
                      <a:pt x="367" y="265"/>
                    </a:lnTo>
                    <a:lnTo>
                      <a:pt x="367" y="265"/>
                    </a:lnTo>
                    <a:lnTo>
                      <a:pt x="369" y="267"/>
                    </a:lnTo>
                    <a:lnTo>
                      <a:pt x="369" y="267"/>
                    </a:lnTo>
                    <a:lnTo>
                      <a:pt x="372" y="270"/>
                    </a:lnTo>
                    <a:lnTo>
                      <a:pt x="372" y="270"/>
                    </a:lnTo>
                    <a:lnTo>
                      <a:pt x="379" y="278"/>
                    </a:lnTo>
                    <a:lnTo>
                      <a:pt x="379" y="278"/>
                    </a:lnTo>
                    <a:lnTo>
                      <a:pt x="382" y="285"/>
                    </a:lnTo>
                    <a:lnTo>
                      <a:pt x="382" y="285"/>
                    </a:lnTo>
                    <a:lnTo>
                      <a:pt x="393" y="303"/>
                    </a:lnTo>
                    <a:lnTo>
                      <a:pt x="393" y="303"/>
                    </a:lnTo>
                    <a:lnTo>
                      <a:pt x="396" y="307"/>
                    </a:lnTo>
                    <a:lnTo>
                      <a:pt x="398" y="309"/>
                    </a:lnTo>
                    <a:lnTo>
                      <a:pt x="399" y="312"/>
                    </a:lnTo>
                    <a:lnTo>
                      <a:pt x="399" y="312"/>
                    </a:lnTo>
                    <a:lnTo>
                      <a:pt x="407" y="319"/>
                    </a:lnTo>
                    <a:lnTo>
                      <a:pt x="407" y="319"/>
                    </a:lnTo>
                    <a:lnTo>
                      <a:pt x="421" y="330"/>
                    </a:lnTo>
                    <a:lnTo>
                      <a:pt x="427" y="335"/>
                    </a:lnTo>
                    <a:lnTo>
                      <a:pt x="433" y="344"/>
                    </a:lnTo>
                    <a:lnTo>
                      <a:pt x="433" y="344"/>
                    </a:lnTo>
                    <a:lnTo>
                      <a:pt x="432" y="339"/>
                    </a:lnTo>
                    <a:lnTo>
                      <a:pt x="431" y="334"/>
                    </a:lnTo>
                    <a:lnTo>
                      <a:pt x="426" y="325"/>
                    </a:lnTo>
                    <a:lnTo>
                      <a:pt x="426" y="325"/>
                    </a:lnTo>
                    <a:lnTo>
                      <a:pt x="416" y="310"/>
                    </a:lnTo>
                    <a:lnTo>
                      <a:pt x="416" y="310"/>
                    </a:lnTo>
                    <a:lnTo>
                      <a:pt x="411" y="304"/>
                    </a:lnTo>
                    <a:lnTo>
                      <a:pt x="410" y="302"/>
                    </a:lnTo>
                    <a:lnTo>
                      <a:pt x="410" y="302"/>
                    </a:lnTo>
                    <a:lnTo>
                      <a:pt x="410" y="302"/>
                    </a:lnTo>
                    <a:lnTo>
                      <a:pt x="410" y="302"/>
                    </a:lnTo>
                    <a:lnTo>
                      <a:pt x="410" y="302"/>
                    </a:lnTo>
                    <a:lnTo>
                      <a:pt x="410" y="302"/>
                    </a:lnTo>
                    <a:lnTo>
                      <a:pt x="410" y="302"/>
                    </a:lnTo>
                    <a:lnTo>
                      <a:pt x="410" y="302"/>
                    </a:lnTo>
                    <a:lnTo>
                      <a:pt x="410" y="301"/>
                    </a:lnTo>
                    <a:lnTo>
                      <a:pt x="409" y="300"/>
                    </a:lnTo>
                    <a:lnTo>
                      <a:pt x="409" y="300"/>
                    </a:lnTo>
                    <a:lnTo>
                      <a:pt x="407" y="296"/>
                    </a:lnTo>
                    <a:lnTo>
                      <a:pt x="407" y="296"/>
                    </a:lnTo>
                    <a:lnTo>
                      <a:pt x="397" y="276"/>
                    </a:lnTo>
                    <a:lnTo>
                      <a:pt x="397" y="276"/>
                    </a:lnTo>
                    <a:lnTo>
                      <a:pt x="393" y="269"/>
                    </a:lnTo>
                    <a:lnTo>
                      <a:pt x="393" y="269"/>
                    </a:lnTo>
                    <a:lnTo>
                      <a:pt x="385" y="260"/>
                    </a:lnTo>
                    <a:lnTo>
                      <a:pt x="385" y="260"/>
                    </a:lnTo>
                    <a:lnTo>
                      <a:pt x="380" y="254"/>
                    </a:lnTo>
                    <a:lnTo>
                      <a:pt x="380" y="254"/>
                    </a:lnTo>
                    <a:lnTo>
                      <a:pt x="378" y="251"/>
                    </a:lnTo>
                    <a:lnTo>
                      <a:pt x="378" y="251"/>
                    </a:lnTo>
                    <a:lnTo>
                      <a:pt x="374" y="249"/>
                    </a:lnTo>
                    <a:lnTo>
                      <a:pt x="374" y="249"/>
                    </a:lnTo>
                    <a:lnTo>
                      <a:pt x="371" y="247"/>
                    </a:lnTo>
                    <a:lnTo>
                      <a:pt x="370" y="246"/>
                    </a:lnTo>
                    <a:lnTo>
                      <a:pt x="370" y="246"/>
                    </a:lnTo>
                    <a:lnTo>
                      <a:pt x="369" y="245"/>
                    </a:lnTo>
                    <a:lnTo>
                      <a:pt x="369" y="245"/>
                    </a:lnTo>
                    <a:lnTo>
                      <a:pt x="368" y="245"/>
                    </a:lnTo>
                    <a:lnTo>
                      <a:pt x="368" y="245"/>
                    </a:lnTo>
                    <a:lnTo>
                      <a:pt x="360" y="241"/>
                    </a:lnTo>
                    <a:lnTo>
                      <a:pt x="360" y="241"/>
                    </a:lnTo>
                    <a:lnTo>
                      <a:pt x="330" y="224"/>
                    </a:lnTo>
                    <a:lnTo>
                      <a:pt x="330" y="224"/>
                    </a:lnTo>
                    <a:lnTo>
                      <a:pt x="314" y="216"/>
                    </a:lnTo>
                    <a:lnTo>
                      <a:pt x="306" y="211"/>
                    </a:lnTo>
                    <a:lnTo>
                      <a:pt x="306" y="211"/>
                    </a:lnTo>
                    <a:lnTo>
                      <a:pt x="300" y="207"/>
                    </a:lnTo>
                    <a:lnTo>
                      <a:pt x="300" y="207"/>
                    </a:lnTo>
                    <a:lnTo>
                      <a:pt x="292" y="200"/>
                    </a:lnTo>
                    <a:lnTo>
                      <a:pt x="289" y="198"/>
                    </a:lnTo>
                    <a:lnTo>
                      <a:pt x="288" y="197"/>
                    </a:lnTo>
                    <a:lnTo>
                      <a:pt x="288" y="197"/>
                    </a:lnTo>
                    <a:lnTo>
                      <a:pt x="288" y="197"/>
                    </a:lnTo>
                    <a:lnTo>
                      <a:pt x="288" y="197"/>
                    </a:lnTo>
                    <a:lnTo>
                      <a:pt x="288" y="197"/>
                    </a:lnTo>
                    <a:lnTo>
                      <a:pt x="288" y="197"/>
                    </a:lnTo>
                    <a:lnTo>
                      <a:pt x="288" y="197"/>
                    </a:lnTo>
                    <a:lnTo>
                      <a:pt x="286" y="195"/>
                    </a:lnTo>
                    <a:lnTo>
                      <a:pt x="286" y="195"/>
                    </a:lnTo>
                    <a:lnTo>
                      <a:pt x="274" y="184"/>
                    </a:lnTo>
                    <a:lnTo>
                      <a:pt x="274" y="184"/>
                    </a:lnTo>
                    <a:lnTo>
                      <a:pt x="267" y="178"/>
                    </a:lnTo>
                    <a:lnTo>
                      <a:pt x="260" y="172"/>
                    </a:lnTo>
                    <a:lnTo>
                      <a:pt x="260" y="172"/>
                    </a:lnTo>
                    <a:lnTo>
                      <a:pt x="252" y="169"/>
                    </a:lnTo>
                    <a:lnTo>
                      <a:pt x="252" y="169"/>
                    </a:lnTo>
                    <a:lnTo>
                      <a:pt x="245" y="167"/>
                    </a:lnTo>
                    <a:lnTo>
                      <a:pt x="245" y="167"/>
                    </a:lnTo>
                    <a:lnTo>
                      <a:pt x="234" y="163"/>
                    </a:lnTo>
                    <a:lnTo>
                      <a:pt x="224" y="161"/>
                    </a:lnTo>
                    <a:lnTo>
                      <a:pt x="224" y="161"/>
                    </a:lnTo>
                    <a:lnTo>
                      <a:pt x="216" y="159"/>
                    </a:lnTo>
                    <a:lnTo>
                      <a:pt x="216" y="159"/>
                    </a:lnTo>
                    <a:lnTo>
                      <a:pt x="205" y="157"/>
                    </a:lnTo>
                    <a:lnTo>
                      <a:pt x="205" y="157"/>
                    </a:lnTo>
                    <a:lnTo>
                      <a:pt x="193" y="154"/>
                    </a:lnTo>
                    <a:lnTo>
                      <a:pt x="187" y="151"/>
                    </a:lnTo>
                    <a:lnTo>
                      <a:pt x="180" y="146"/>
                    </a:lnTo>
                    <a:lnTo>
                      <a:pt x="180" y="146"/>
                    </a:lnTo>
                    <a:lnTo>
                      <a:pt x="177" y="144"/>
                    </a:lnTo>
                    <a:lnTo>
                      <a:pt x="175" y="143"/>
                    </a:lnTo>
                    <a:lnTo>
                      <a:pt x="174" y="142"/>
                    </a:lnTo>
                    <a:lnTo>
                      <a:pt x="174" y="142"/>
                    </a:lnTo>
                    <a:lnTo>
                      <a:pt x="171" y="139"/>
                    </a:lnTo>
                    <a:lnTo>
                      <a:pt x="171" y="139"/>
                    </a:lnTo>
                    <a:lnTo>
                      <a:pt x="167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6" y="135"/>
                    </a:lnTo>
                    <a:lnTo>
                      <a:pt x="166" y="134"/>
                    </a:lnTo>
                    <a:lnTo>
                      <a:pt x="166" y="134"/>
                    </a:lnTo>
                    <a:lnTo>
                      <a:pt x="164" y="132"/>
                    </a:lnTo>
                    <a:lnTo>
                      <a:pt x="164" y="132"/>
                    </a:lnTo>
                    <a:lnTo>
                      <a:pt x="162" y="129"/>
                    </a:lnTo>
                    <a:lnTo>
                      <a:pt x="162" y="129"/>
                    </a:lnTo>
                    <a:lnTo>
                      <a:pt x="159" y="119"/>
                    </a:lnTo>
                    <a:lnTo>
                      <a:pt x="159" y="119"/>
                    </a:lnTo>
                    <a:lnTo>
                      <a:pt x="154" y="98"/>
                    </a:lnTo>
                    <a:lnTo>
                      <a:pt x="154" y="98"/>
                    </a:lnTo>
                    <a:lnTo>
                      <a:pt x="150" y="85"/>
                    </a:lnTo>
                    <a:lnTo>
                      <a:pt x="150" y="85"/>
                    </a:lnTo>
                    <a:lnTo>
                      <a:pt x="147" y="79"/>
                    </a:lnTo>
                    <a:lnTo>
                      <a:pt x="141" y="74"/>
                    </a:lnTo>
                    <a:lnTo>
                      <a:pt x="141" y="74"/>
                    </a:lnTo>
                    <a:lnTo>
                      <a:pt x="143" y="74"/>
                    </a:lnTo>
                    <a:lnTo>
                      <a:pt x="143" y="74"/>
                    </a:lnTo>
                    <a:lnTo>
                      <a:pt x="137" y="69"/>
                    </a:lnTo>
                    <a:lnTo>
                      <a:pt x="131" y="63"/>
                    </a:lnTo>
                    <a:lnTo>
                      <a:pt x="124" y="60"/>
                    </a:lnTo>
                    <a:lnTo>
                      <a:pt x="118" y="57"/>
                    </a:lnTo>
                    <a:lnTo>
                      <a:pt x="118" y="57"/>
                    </a:lnTo>
                    <a:lnTo>
                      <a:pt x="106" y="53"/>
                    </a:lnTo>
                    <a:lnTo>
                      <a:pt x="95" y="50"/>
                    </a:lnTo>
                    <a:lnTo>
                      <a:pt x="95" y="50"/>
                    </a:lnTo>
                    <a:lnTo>
                      <a:pt x="75" y="45"/>
                    </a:lnTo>
                    <a:lnTo>
                      <a:pt x="63" y="41"/>
                    </a:lnTo>
                    <a:lnTo>
                      <a:pt x="63" y="41"/>
                    </a:lnTo>
                    <a:lnTo>
                      <a:pt x="58" y="38"/>
                    </a:lnTo>
                    <a:lnTo>
                      <a:pt x="58" y="38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6" y="37"/>
                    </a:lnTo>
                    <a:lnTo>
                      <a:pt x="55" y="36"/>
                    </a:lnTo>
                    <a:lnTo>
                      <a:pt x="54" y="36"/>
                    </a:lnTo>
                    <a:lnTo>
                      <a:pt x="54" y="36"/>
                    </a:lnTo>
                    <a:lnTo>
                      <a:pt x="45" y="31"/>
                    </a:lnTo>
                    <a:lnTo>
                      <a:pt x="45" y="31"/>
                    </a:lnTo>
                    <a:lnTo>
                      <a:pt x="29" y="21"/>
                    </a:lnTo>
                    <a:lnTo>
                      <a:pt x="29" y="21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9E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64" name="Freeform 1136"/>
              <p:cNvSpPr>
                <a:spLocks/>
              </p:cNvSpPr>
              <p:nvPr/>
            </p:nvSpPr>
            <p:spPr bwMode="auto">
              <a:xfrm>
                <a:off x="3701779" y="4489150"/>
                <a:ext cx="71438" cy="349250"/>
              </a:xfrm>
              <a:custGeom>
                <a:avLst/>
                <a:gdLst>
                  <a:gd name="T0" fmla="*/ 10 w 45"/>
                  <a:gd name="T1" fmla="*/ 6 h 220"/>
                  <a:gd name="T2" fmla="*/ 3 w 45"/>
                  <a:gd name="T3" fmla="*/ 19 h 220"/>
                  <a:gd name="T4" fmla="*/ 0 w 45"/>
                  <a:gd name="T5" fmla="*/ 36 h 220"/>
                  <a:gd name="T6" fmla="*/ 0 w 45"/>
                  <a:gd name="T7" fmla="*/ 41 h 220"/>
                  <a:gd name="T8" fmla="*/ 0 w 45"/>
                  <a:gd name="T9" fmla="*/ 55 h 220"/>
                  <a:gd name="T10" fmla="*/ 0 w 45"/>
                  <a:gd name="T11" fmla="*/ 57 h 220"/>
                  <a:gd name="T12" fmla="*/ 0 w 45"/>
                  <a:gd name="T13" fmla="*/ 59 h 220"/>
                  <a:gd name="T14" fmla="*/ 2 w 45"/>
                  <a:gd name="T15" fmla="*/ 69 h 220"/>
                  <a:gd name="T16" fmla="*/ 10 w 45"/>
                  <a:gd name="T17" fmla="*/ 91 h 220"/>
                  <a:gd name="T18" fmla="*/ 18 w 45"/>
                  <a:gd name="T19" fmla="*/ 109 h 220"/>
                  <a:gd name="T20" fmla="*/ 19 w 45"/>
                  <a:gd name="T21" fmla="*/ 112 h 220"/>
                  <a:gd name="T22" fmla="*/ 23 w 45"/>
                  <a:gd name="T23" fmla="*/ 121 h 220"/>
                  <a:gd name="T24" fmla="*/ 24 w 45"/>
                  <a:gd name="T25" fmla="*/ 125 h 220"/>
                  <a:gd name="T26" fmla="*/ 25 w 45"/>
                  <a:gd name="T27" fmla="*/ 130 h 220"/>
                  <a:gd name="T28" fmla="*/ 25 w 45"/>
                  <a:gd name="T29" fmla="*/ 130 h 220"/>
                  <a:gd name="T30" fmla="*/ 25 w 45"/>
                  <a:gd name="T31" fmla="*/ 130 h 220"/>
                  <a:gd name="T32" fmla="*/ 25 w 45"/>
                  <a:gd name="T33" fmla="*/ 134 h 220"/>
                  <a:gd name="T34" fmla="*/ 25 w 45"/>
                  <a:gd name="T35" fmla="*/ 137 h 220"/>
                  <a:gd name="T36" fmla="*/ 24 w 45"/>
                  <a:gd name="T37" fmla="*/ 158 h 220"/>
                  <a:gd name="T38" fmla="*/ 25 w 45"/>
                  <a:gd name="T39" fmla="*/ 179 h 220"/>
                  <a:gd name="T40" fmla="*/ 26 w 45"/>
                  <a:gd name="T41" fmla="*/ 185 h 220"/>
                  <a:gd name="T42" fmla="*/ 30 w 45"/>
                  <a:gd name="T43" fmla="*/ 199 h 220"/>
                  <a:gd name="T44" fmla="*/ 36 w 45"/>
                  <a:gd name="T45" fmla="*/ 213 h 220"/>
                  <a:gd name="T46" fmla="*/ 43 w 45"/>
                  <a:gd name="T47" fmla="*/ 213 h 220"/>
                  <a:gd name="T48" fmla="*/ 44 w 45"/>
                  <a:gd name="T49" fmla="*/ 188 h 220"/>
                  <a:gd name="T50" fmla="*/ 43 w 45"/>
                  <a:gd name="T51" fmla="*/ 180 h 220"/>
                  <a:gd name="T52" fmla="*/ 41 w 45"/>
                  <a:gd name="T53" fmla="*/ 171 h 220"/>
                  <a:gd name="T54" fmla="*/ 42 w 45"/>
                  <a:gd name="T55" fmla="*/ 144 h 220"/>
                  <a:gd name="T56" fmla="*/ 42 w 45"/>
                  <a:gd name="T57" fmla="*/ 128 h 220"/>
                  <a:gd name="T58" fmla="*/ 42 w 45"/>
                  <a:gd name="T59" fmla="*/ 127 h 220"/>
                  <a:gd name="T60" fmla="*/ 41 w 45"/>
                  <a:gd name="T61" fmla="*/ 125 h 220"/>
                  <a:gd name="T62" fmla="*/ 41 w 45"/>
                  <a:gd name="T63" fmla="*/ 122 h 220"/>
                  <a:gd name="T64" fmla="*/ 36 w 45"/>
                  <a:gd name="T65" fmla="*/ 109 h 220"/>
                  <a:gd name="T66" fmla="*/ 34 w 45"/>
                  <a:gd name="T67" fmla="*/ 106 h 220"/>
                  <a:gd name="T68" fmla="*/ 30 w 45"/>
                  <a:gd name="T69" fmla="*/ 95 h 220"/>
                  <a:gd name="T70" fmla="*/ 20 w 45"/>
                  <a:gd name="T71" fmla="*/ 72 h 220"/>
                  <a:gd name="T72" fmla="*/ 17 w 45"/>
                  <a:gd name="T73" fmla="*/ 60 h 220"/>
                  <a:gd name="T74" fmla="*/ 17 w 45"/>
                  <a:gd name="T75" fmla="*/ 55 h 220"/>
                  <a:gd name="T76" fmla="*/ 17 w 45"/>
                  <a:gd name="T77" fmla="*/ 56 h 220"/>
                  <a:gd name="T78" fmla="*/ 17 w 45"/>
                  <a:gd name="T79" fmla="*/ 55 h 220"/>
                  <a:gd name="T80" fmla="*/ 17 w 45"/>
                  <a:gd name="T81" fmla="*/ 54 h 220"/>
                  <a:gd name="T82" fmla="*/ 17 w 45"/>
                  <a:gd name="T83" fmla="*/ 42 h 220"/>
                  <a:gd name="T84" fmla="*/ 17 w 45"/>
                  <a:gd name="T85" fmla="*/ 37 h 220"/>
                  <a:gd name="T86" fmla="*/ 18 w 45"/>
                  <a:gd name="T87" fmla="*/ 22 h 220"/>
                  <a:gd name="T88" fmla="*/ 17 w 45"/>
                  <a:gd name="T89" fmla="*/ 7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5" h="220">
                    <a:moveTo>
                      <a:pt x="15" y="0"/>
                    </a:moveTo>
                    <a:lnTo>
                      <a:pt x="15" y="0"/>
                    </a:lnTo>
                    <a:lnTo>
                      <a:pt x="10" y="6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3" y="19"/>
                    </a:lnTo>
                    <a:lnTo>
                      <a:pt x="1" y="29"/>
                    </a:lnTo>
                    <a:lnTo>
                      <a:pt x="1" y="29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0" y="56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1" y="62"/>
                    </a:lnTo>
                    <a:lnTo>
                      <a:pt x="1" y="62"/>
                    </a:lnTo>
                    <a:lnTo>
                      <a:pt x="2" y="69"/>
                    </a:lnTo>
                    <a:lnTo>
                      <a:pt x="4" y="78"/>
                    </a:lnTo>
                    <a:lnTo>
                      <a:pt x="4" y="78"/>
                    </a:lnTo>
                    <a:lnTo>
                      <a:pt x="10" y="91"/>
                    </a:lnTo>
                    <a:lnTo>
                      <a:pt x="15" y="102"/>
                    </a:lnTo>
                    <a:lnTo>
                      <a:pt x="15" y="102"/>
                    </a:lnTo>
                    <a:lnTo>
                      <a:pt x="18" y="109"/>
                    </a:lnTo>
                    <a:lnTo>
                      <a:pt x="18" y="109"/>
                    </a:lnTo>
                    <a:lnTo>
                      <a:pt x="19" y="112"/>
                    </a:lnTo>
                    <a:lnTo>
                      <a:pt x="19" y="112"/>
                    </a:lnTo>
                    <a:lnTo>
                      <a:pt x="20" y="114"/>
                    </a:lnTo>
                    <a:lnTo>
                      <a:pt x="20" y="114"/>
                    </a:lnTo>
                    <a:lnTo>
                      <a:pt x="23" y="121"/>
                    </a:lnTo>
                    <a:lnTo>
                      <a:pt x="23" y="121"/>
                    </a:lnTo>
                    <a:lnTo>
                      <a:pt x="24" y="125"/>
                    </a:lnTo>
                    <a:lnTo>
                      <a:pt x="24" y="125"/>
                    </a:lnTo>
                    <a:lnTo>
                      <a:pt x="25" y="128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25" y="130"/>
                    </a:lnTo>
                    <a:lnTo>
                      <a:pt x="25" y="131"/>
                    </a:lnTo>
                    <a:lnTo>
                      <a:pt x="25" y="131"/>
                    </a:lnTo>
                    <a:lnTo>
                      <a:pt x="25" y="134"/>
                    </a:lnTo>
                    <a:lnTo>
                      <a:pt x="25" y="134"/>
                    </a:lnTo>
                    <a:lnTo>
                      <a:pt x="25" y="137"/>
                    </a:lnTo>
                    <a:lnTo>
                      <a:pt x="25" y="137"/>
                    </a:lnTo>
                    <a:lnTo>
                      <a:pt x="25" y="143"/>
                    </a:lnTo>
                    <a:lnTo>
                      <a:pt x="25" y="143"/>
                    </a:lnTo>
                    <a:lnTo>
                      <a:pt x="24" y="158"/>
                    </a:lnTo>
                    <a:lnTo>
                      <a:pt x="24" y="172"/>
                    </a:lnTo>
                    <a:lnTo>
                      <a:pt x="24" y="172"/>
                    </a:lnTo>
                    <a:lnTo>
                      <a:pt x="25" y="179"/>
                    </a:lnTo>
                    <a:lnTo>
                      <a:pt x="25" y="179"/>
                    </a:lnTo>
                    <a:lnTo>
                      <a:pt x="26" y="185"/>
                    </a:lnTo>
                    <a:lnTo>
                      <a:pt x="26" y="185"/>
                    </a:lnTo>
                    <a:lnTo>
                      <a:pt x="28" y="192"/>
                    </a:lnTo>
                    <a:lnTo>
                      <a:pt x="28" y="192"/>
                    </a:lnTo>
                    <a:lnTo>
                      <a:pt x="30" y="199"/>
                    </a:lnTo>
                    <a:lnTo>
                      <a:pt x="32" y="206"/>
                    </a:lnTo>
                    <a:lnTo>
                      <a:pt x="32" y="206"/>
                    </a:lnTo>
                    <a:lnTo>
                      <a:pt x="36" y="213"/>
                    </a:lnTo>
                    <a:lnTo>
                      <a:pt x="38" y="220"/>
                    </a:lnTo>
                    <a:lnTo>
                      <a:pt x="38" y="220"/>
                    </a:lnTo>
                    <a:lnTo>
                      <a:pt x="43" y="213"/>
                    </a:lnTo>
                    <a:lnTo>
                      <a:pt x="45" y="205"/>
                    </a:lnTo>
                    <a:lnTo>
                      <a:pt x="45" y="197"/>
                    </a:lnTo>
                    <a:lnTo>
                      <a:pt x="44" y="188"/>
                    </a:lnTo>
                    <a:lnTo>
                      <a:pt x="44" y="188"/>
                    </a:lnTo>
                    <a:lnTo>
                      <a:pt x="43" y="180"/>
                    </a:lnTo>
                    <a:lnTo>
                      <a:pt x="43" y="180"/>
                    </a:lnTo>
                    <a:lnTo>
                      <a:pt x="41" y="176"/>
                    </a:lnTo>
                    <a:lnTo>
                      <a:pt x="41" y="176"/>
                    </a:lnTo>
                    <a:lnTo>
                      <a:pt x="41" y="171"/>
                    </a:lnTo>
                    <a:lnTo>
                      <a:pt x="41" y="171"/>
                    </a:lnTo>
                    <a:lnTo>
                      <a:pt x="41" y="159"/>
                    </a:lnTo>
                    <a:lnTo>
                      <a:pt x="42" y="144"/>
                    </a:lnTo>
                    <a:lnTo>
                      <a:pt x="42" y="144"/>
                    </a:lnTo>
                    <a:lnTo>
                      <a:pt x="42" y="130"/>
                    </a:lnTo>
                    <a:lnTo>
                      <a:pt x="42" y="128"/>
                    </a:lnTo>
                    <a:lnTo>
                      <a:pt x="42" y="127"/>
                    </a:lnTo>
                    <a:lnTo>
                      <a:pt x="42" y="127"/>
                    </a:lnTo>
                    <a:lnTo>
                      <a:pt x="42" y="127"/>
                    </a:lnTo>
                    <a:lnTo>
                      <a:pt x="41" y="127"/>
                    </a:lnTo>
                    <a:lnTo>
                      <a:pt x="41" y="126"/>
                    </a:lnTo>
                    <a:lnTo>
                      <a:pt x="41" y="125"/>
                    </a:lnTo>
                    <a:lnTo>
                      <a:pt x="41" y="125"/>
                    </a:lnTo>
                    <a:lnTo>
                      <a:pt x="41" y="122"/>
                    </a:lnTo>
                    <a:lnTo>
                      <a:pt x="41" y="122"/>
                    </a:lnTo>
                    <a:lnTo>
                      <a:pt x="39" y="117"/>
                    </a:lnTo>
                    <a:lnTo>
                      <a:pt x="39" y="117"/>
                    </a:lnTo>
                    <a:lnTo>
                      <a:pt x="36" y="109"/>
                    </a:lnTo>
                    <a:lnTo>
                      <a:pt x="36" y="109"/>
                    </a:lnTo>
                    <a:lnTo>
                      <a:pt x="34" y="106"/>
                    </a:lnTo>
                    <a:lnTo>
                      <a:pt x="34" y="106"/>
                    </a:lnTo>
                    <a:lnTo>
                      <a:pt x="33" y="103"/>
                    </a:lnTo>
                    <a:lnTo>
                      <a:pt x="33" y="103"/>
                    </a:lnTo>
                    <a:lnTo>
                      <a:pt x="30" y="95"/>
                    </a:lnTo>
                    <a:lnTo>
                      <a:pt x="30" y="95"/>
                    </a:lnTo>
                    <a:lnTo>
                      <a:pt x="25" y="85"/>
                    </a:lnTo>
                    <a:lnTo>
                      <a:pt x="20" y="72"/>
                    </a:lnTo>
                    <a:lnTo>
                      <a:pt x="20" y="72"/>
                    </a:lnTo>
                    <a:lnTo>
                      <a:pt x="19" y="67"/>
                    </a:lnTo>
                    <a:lnTo>
                      <a:pt x="17" y="60"/>
                    </a:lnTo>
                    <a:lnTo>
                      <a:pt x="17" y="60"/>
                    </a:lnTo>
                    <a:lnTo>
                      <a:pt x="17" y="57"/>
                    </a:lnTo>
                    <a:lnTo>
                      <a:pt x="17" y="55"/>
                    </a:lnTo>
                    <a:lnTo>
                      <a:pt x="17" y="55"/>
                    </a:lnTo>
                    <a:lnTo>
                      <a:pt x="17" y="55"/>
                    </a:lnTo>
                    <a:lnTo>
                      <a:pt x="17" y="56"/>
                    </a:lnTo>
                    <a:lnTo>
                      <a:pt x="17" y="56"/>
                    </a:lnTo>
                    <a:lnTo>
                      <a:pt x="17" y="56"/>
                    </a:lnTo>
                    <a:lnTo>
                      <a:pt x="17" y="55"/>
                    </a:lnTo>
                    <a:lnTo>
                      <a:pt x="17" y="55"/>
                    </a:lnTo>
                    <a:lnTo>
                      <a:pt x="17" y="54"/>
                    </a:lnTo>
                    <a:lnTo>
                      <a:pt x="17" y="54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0"/>
                    </a:lnTo>
                    <a:lnTo>
                      <a:pt x="17" y="30"/>
                    </a:lnTo>
                    <a:lnTo>
                      <a:pt x="18" y="22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7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A9E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65" name="Freeform 1137"/>
              <p:cNvSpPr>
                <a:spLocks/>
              </p:cNvSpPr>
              <p:nvPr/>
            </p:nvSpPr>
            <p:spPr bwMode="auto">
              <a:xfrm>
                <a:off x="3931967" y="4582812"/>
                <a:ext cx="182563" cy="290513"/>
              </a:xfrm>
              <a:custGeom>
                <a:avLst/>
                <a:gdLst>
                  <a:gd name="T0" fmla="*/ 107 w 115"/>
                  <a:gd name="T1" fmla="*/ 6 h 183"/>
                  <a:gd name="T2" fmla="*/ 103 w 115"/>
                  <a:gd name="T3" fmla="*/ 11 h 183"/>
                  <a:gd name="T4" fmla="*/ 93 w 115"/>
                  <a:gd name="T5" fmla="*/ 23 h 183"/>
                  <a:gd name="T6" fmla="*/ 82 w 115"/>
                  <a:gd name="T7" fmla="*/ 35 h 183"/>
                  <a:gd name="T8" fmla="*/ 77 w 115"/>
                  <a:gd name="T9" fmla="*/ 39 h 183"/>
                  <a:gd name="T10" fmla="*/ 66 w 115"/>
                  <a:gd name="T11" fmla="*/ 46 h 183"/>
                  <a:gd name="T12" fmla="*/ 60 w 115"/>
                  <a:gd name="T13" fmla="*/ 49 h 183"/>
                  <a:gd name="T14" fmla="*/ 36 w 115"/>
                  <a:gd name="T15" fmla="*/ 62 h 183"/>
                  <a:gd name="T16" fmla="*/ 28 w 115"/>
                  <a:gd name="T17" fmla="*/ 69 h 183"/>
                  <a:gd name="T18" fmla="*/ 26 w 115"/>
                  <a:gd name="T19" fmla="*/ 73 h 183"/>
                  <a:gd name="T20" fmla="*/ 23 w 115"/>
                  <a:gd name="T21" fmla="*/ 80 h 183"/>
                  <a:gd name="T22" fmla="*/ 19 w 115"/>
                  <a:gd name="T23" fmla="*/ 91 h 183"/>
                  <a:gd name="T24" fmla="*/ 18 w 115"/>
                  <a:gd name="T25" fmla="*/ 96 h 183"/>
                  <a:gd name="T26" fmla="*/ 19 w 115"/>
                  <a:gd name="T27" fmla="*/ 112 h 183"/>
                  <a:gd name="T28" fmla="*/ 17 w 115"/>
                  <a:gd name="T29" fmla="*/ 122 h 183"/>
                  <a:gd name="T30" fmla="*/ 16 w 115"/>
                  <a:gd name="T31" fmla="*/ 126 h 183"/>
                  <a:gd name="T32" fmla="*/ 16 w 115"/>
                  <a:gd name="T33" fmla="*/ 126 h 183"/>
                  <a:gd name="T34" fmla="*/ 16 w 115"/>
                  <a:gd name="T35" fmla="*/ 126 h 183"/>
                  <a:gd name="T36" fmla="*/ 15 w 115"/>
                  <a:gd name="T37" fmla="*/ 129 h 183"/>
                  <a:gd name="T38" fmla="*/ 4 w 115"/>
                  <a:gd name="T39" fmla="*/ 150 h 183"/>
                  <a:gd name="T40" fmla="*/ 0 w 115"/>
                  <a:gd name="T41" fmla="*/ 167 h 183"/>
                  <a:gd name="T42" fmla="*/ 3 w 115"/>
                  <a:gd name="T43" fmla="*/ 183 h 183"/>
                  <a:gd name="T44" fmla="*/ 12 w 115"/>
                  <a:gd name="T45" fmla="*/ 170 h 183"/>
                  <a:gd name="T46" fmla="*/ 19 w 115"/>
                  <a:gd name="T47" fmla="*/ 158 h 183"/>
                  <a:gd name="T48" fmla="*/ 28 w 115"/>
                  <a:gd name="T49" fmla="*/ 141 h 183"/>
                  <a:gd name="T50" fmla="*/ 32 w 115"/>
                  <a:gd name="T51" fmla="*/ 132 h 183"/>
                  <a:gd name="T52" fmla="*/ 32 w 115"/>
                  <a:gd name="T53" fmla="*/ 131 h 183"/>
                  <a:gd name="T54" fmla="*/ 34 w 115"/>
                  <a:gd name="T55" fmla="*/ 128 h 183"/>
                  <a:gd name="T56" fmla="*/ 36 w 115"/>
                  <a:gd name="T57" fmla="*/ 111 h 183"/>
                  <a:gd name="T58" fmla="*/ 36 w 115"/>
                  <a:gd name="T59" fmla="*/ 104 h 183"/>
                  <a:gd name="T60" fmla="*/ 36 w 115"/>
                  <a:gd name="T61" fmla="*/ 99 h 183"/>
                  <a:gd name="T62" fmla="*/ 37 w 115"/>
                  <a:gd name="T63" fmla="*/ 93 h 183"/>
                  <a:gd name="T64" fmla="*/ 40 w 115"/>
                  <a:gd name="T65" fmla="*/ 83 h 183"/>
                  <a:gd name="T66" fmla="*/ 41 w 115"/>
                  <a:gd name="T67" fmla="*/ 81 h 183"/>
                  <a:gd name="T68" fmla="*/ 47 w 115"/>
                  <a:gd name="T69" fmla="*/ 75 h 183"/>
                  <a:gd name="T70" fmla="*/ 55 w 115"/>
                  <a:gd name="T71" fmla="*/ 69 h 183"/>
                  <a:gd name="T72" fmla="*/ 75 w 115"/>
                  <a:gd name="T73" fmla="*/ 60 h 183"/>
                  <a:gd name="T74" fmla="*/ 81 w 115"/>
                  <a:gd name="T75" fmla="*/ 56 h 183"/>
                  <a:gd name="T76" fmla="*/ 93 w 115"/>
                  <a:gd name="T77" fmla="*/ 48 h 183"/>
                  <a:gd name="T78" fmla="*/ 107 w 115"/>
                  <a:gd name="T79" fmla="*/ 32 h 183"/>
                  <a:gd name="T80" fmla="*/ 112 w 115"/>
                  <a:gd name="T81" fmla="*/ 24 h 183"/>
                  <a:gd name="T82" fmla="*/ 114 w 115"/>
                  <a:gd name="T83" fmla="*/ 17 h 183"/>
                  <a:gd name="T84" fmla="*/ 115 w 115"/>
                  <a:gd name="T85" fmla="*/ 8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5" h="183">
                    <a:moveTo>
                      <a:pt x="114" y="0"/>
                    </a:moveTo>
                    <a:lnTo>
                      <a:pt x="114" y="0"/>
                    </a:lnTo>
                    <a:lnTo>
                      <a:pt x="107" y="6"/>
                    </a:lnTo>
                    <a:lnTo>
                      <a:pt x="107" y="6"/>
                    </a:lnTo>
                    <a:lnTo>
                      <a:pt x="103" y="11"/>
                    </a:lnTo>
                    <a:lnTo>
                      <a:pt x="103" y="11"/>
                    </a:lnTo>
                    <a:lnTo>
                      <a:pt x="99" y="17"/>
                    </a:lnTo>
                    <a:lnTo>
                      <a:pt x="99" y="17"/>
                    </a:lnTo>
                    <a:lnTo>
                      <a:pt x="93" y="23"/>
                    </a:lnTo>
                    <a:lnTo>
                      <a:pt x="93" y="23"/>
                    </a:lnTo>
                    <a:lnTo>
                      <a:pt x="89" y="28"/>
                    </a:lnTo>
                    <a:lnTo>
                      <a:pt x="82" y="35"/>
                    </a:lnTo>
                    <a:lnTo>
                      <a:pt x="82" y="35"/>
                    </a:lnTo>
                    <a:lnTo>
                      <a:pt x="77" y="39"/>
                    </a:lnTo>
                    <a:lnTo>
                      <a:pt x="77" y="39"/>
                    </a:lnTo>
                    <a:lnTo>
                      <a:pt x="71" y="43"/>
                    </a:lnTo>
                    <a:lnTo>
                      <a:pt x="71" y="43"/>
                    </a:lnTo>
                    <a:lnTo>
                      <a:pt x="66" y="46"/>
                    </a:lnTo>
                    <a:lnTo>
                      <a:pt x="66" y="46"/>
                    </a:lnTo>
                    <a:lnTo>
                      <a:pt x="60" y="49"/>
                    </a:lnTo>
                    <a:lnTo>
                      <a:pt x="60" y="49"/>
                    </a:lnTo>
                    <a:lnTo>
                      <a:pt x="47" y="55"/>
                    </a:lnTo>
                    <a:lnTo>
                      <a:pt x="47" y="55"/>
                    </a:lnTo>
                    <a:lnTo>
                      <a:pt x="36" y="62"/>
                    </a:lnTo>
                    <a:lnTo>
                      <a:pt x="36" y="62"/>
                    </a:lnTo>
                    <a:lnTo>
                      <a:pt x="31" y="66"/>
                    </a:lnTo>
                    <a:lnTo>
                      <a:pt x="28" y="69"/>
                    </a:lnTo>
                    <a:lnTo>
                      <a:pt x="28" y="69"/>
                    </a:lnTo>
                    <a:lnTo>
                      <a:pt x="26" y="73"/>
                    </a:lnTo>
                    <a:lnTo>
                      <a:pt x="26" y="73"/>
                    </a:lnTo>
                    <a:lnTo>
                      <a:pt x="25" y="76"/>
                    </a:lnTo>
                    <a:lnTo>
                      <a:pt x="25" y="76"/>
                    </a:lnTo>
                    <a:lnTo>
                      <a:pt x="23" y="80"/>
                    </a:lnTo>
                    <a:lnTo>
                      <a:pt x="21" y="85"/>
                    </a:lnTo>
                    <a:lnTo>
                      <a:pt x="21" y="85"/>
                    </a:lnTo>
                    <a:lnTo>
                      <a:pt x="19" y="91"/>
                    </a:lnTo>
                    <a:lnTo>
                      <a:pt x="19" y="91"/>
                    </a:lnTo>
                    <a:lnTo>
                      <a:pt x="18" y="96"/>
                    </a:lnTo>
                    <a:lnTo>
                      <a:pt x="18" y="96"/>
                    </a:lnTo>
                    <a:lnTo>
                      <a:pt x="18" y="105"/>
                    </a:lnTo>
                    <a:lnTo>
                      <a:pt x="18" y="105"/>
                    </a:lnTo>
                    <a:lnTo>
                      <a:pt x="19" y="112"/>
                    </a:lnTo>
                    <a:lnTo>
                      <a:pt x="19" y="112"/>
                    </a:lnTo>
                    <a:lnTo>
                      <a:pt x="18" y="117"/>
                    </a:lnTo>
                    <a:lnTo>
                      <a:pt x="17" y="122"/>
                    </a:lnTo>
                    <a:lnTo>
                      <a:pt x="17" y="125"/>
                    </a:lnTo>
                    <a:lnTo>
                      <a:pt x="16" y="125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7" y="125"/>
                    </a:lnTo>
                    <a:lnTo>
                      <a:pt x="17" y="125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5" y="129"/>
                    </a:lnTo>
                    <a:lnTo>
                      <a:pt x="15" y="129"/>
                    </a:lnTo>
                    <a:lnTo>
                      <a:pt x="12" y="134"/>
                    </a:lnTo>
                    <a:lnTo>
                      <a:pt x="12" y="134"/>
                    </a:lnTo>
                    <a:lnTo>
                      <a:pt x="4" y="150"/>
                    </a:lnTo>
                    <a:lnTo>
                      <a:pt x="4" y="150"/>
                    </a:lnTo>
                    <a:lnTo>
                      <a:pt x="1" y="160"/>
                    </a:lnTo>
                    <a:lnTo>
                      <a:pt x="0" y="167"/>
                    </a:lnTo>
                    <a:lnTo>
                      <a:pt x="1" y="175"/>
                    </a:lnTo>
                    <a:lnTo>
                      <a:pt x="3" y="183"/>
                    </a:lnTo>
                    <a:lnTo>
                      <a:pt x="3" y="183"/>
                    </a:lnTo>
                    <a:lnTo>
                      <a:pt x="8" y="176"/>
                    </a:lnTo>
                    <a:lnTo>
                      <a:pt x="8" y="176"/>
                    </a:lnTo>
                    <a:lnTo>
                      <a:pt x="12" y="170"/>
                    </a:lnTo>
                    <a:lnTo>
                      <a:pt x="12" y="170"/>
                    </a:lnTo>
                    <a:lnTo>
                      <a:pt x="15" y="165"/>
                    </a:lnTo>
                    <a:lnTo>
                      <a:pt x="19" y="158"/>
                    </a:lnTo>
                    <a:lnTo>
                      <a:pt x="19" y="158"/>
                    </a:lnTo>
                    <a:lnTo>
                      <a:pt x="28" y="141"/>
                    </a:lnTo>
                    <a:lnTo>
                      <a:pt x="28" y="141"/>
                    </a:lnTo>
                    <a:lnTo>
                      <a:pt x="30" y="135"/>
                    </a:lnTo>
                    <a:lnTo>
                      <a:pt x="30" y="135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2" y="132"/>
                    </a:lnTo>
                    <a:lnTo>
                      <a:pt x="32" y="131"/>
                    </a:lnTo>
                    <a:lnTo>
                      <a:pt x="32" y="131"/>
                    </a:lnTo>
                    <a:lnTo>
                      <a:pt x="34" y="130"/>
                    </a:lnTo>
                    <a:lnTo>
                      <a:pt x="34" y="128"/>
                    </a:lnTo>
                    <a:lnTo>
                      <a:pt x="34" y="128"/>
                    </a:lnTo>
                    <a:lnTo>
                      <a:pt x="36" y="119"/>
                    </a:lnTo>
                    <a:lnTo>
                      <a:pt x="36" y="111"/>
                    </a:lnTo>
                    <a:lnTo>
                      <a:pt x="36" y="111"/>
                    </a:lnTo>
                    <a:lnTo>
                      <a:pt x="36" y="104"/>
                    </a:lnTo>
                    <a:lnTo>
                      <a:pt x="36" y="104"/>
                    </a:lnTo>
                    <a:lnTo>
                      <a:pt x="36" y="102"/>
                    </a:lnTo>
                    <a:lnTo>
                      <a:pt x="36" y="102"/>
                    </a:lnTo>
                    <a:lnTo>
                      <a:pt x="36" y="99"/>
                    </a:lnTo>
                    <a:lnTo>
                      <a:pt x="36" y="99"/>
                    </a:lnTo>
                    <a:lnTo>
                      <a:pt x="37" y="93"/>
                    </a:lnTo>
                    <a:lnTo>
                      <a:pt x="37" y="93"/>
                    </a:lnTo>
                    <a:lnTo>
                      <a:pt x="38" y="88"/>
                    </a:lnTo>
                    <a:lnTo>
                      <a:pt x="38" y="88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1" y="81"/>
                    </a:lnTo>
                    <a:lnTo>
                      <a:pt x="41" y="81"/>
                    </a:lnTo>
                    <a:lnTo>
                      <a:pt x="42" y="79"/>
                    </a:lnTo>
                    <a:lnTo>
                      <a:pt x="42" y="79"/>
                    </a:lnTo>
                    <a:lnTo>
                      <a:pt x="47" y="75"/>
                    </a:lnTo>
                    <a:lnTo>
                      <a:pt x="47" y="75"/>
                    </a:lnTo>
                    <a:lnTo>
                      <a:pt x="55" y="69"/>
                    </a:lnTo>
                    <a:lnTo>
                      <a:pt x="55" y="69"/>
                    </a:lnTo>
                    <a:lnTo>
                      <a:pt x="67" y="63"/>
                    </a:lnTo>
                    <a:lnTo>
                      <a:pt x="67" y="63"/>
                    </a:lnTo>
                    <a:lnTo>
                      <a:pt x="75" y="60"/>
                    </a:lnTo>
                    <a:lnTo>
                      <a:pt x="75" y="60"/>
                    </a:lnTo>
                    <a:lnTo>
                      <a:pt x="81" y="56"/>
                    </a:lnTo>
                    <a:lnTo>
                      <a:pt x="81" y="56"/>
                    </a:lnTo>
                    <a:lnTo>
                      <a:pt x="88" y="52"/>
                    </a:lnTo>
                    <a:lnTo>
                      <a:pt x="88" y="52"/>
                    </a:lnTo>
                    <a:lnTo>
                      <a:pt x="93" y="48"/>
                    </a:lnTo>
                    <a:lnTo>
                      <a:pt x="93" y="48"/>
                    </a:lnTo>
                    <a:lnTo>
                      <a:pt x="102" y="38"/>
                    </a:lnTo>
                    <a:lnTo>
                      <a:pt x="107" y="32"/>
                    </a:lnTo>
                    <a:lnTo>
                      <a:pt x="107" y="32"/>
                    </a:lnTo>
                    <a:lnTo>
                      <a:pt x="109" y="28"/>
                    </a:lnTo>
                    <a:lnTo>
                      <a:pt x="112" y="24"/>
                    </a:lnTo>
                    <a:lnTo>
                      <a:pt x="112" y="24"/>
                    </a:lnTo>
                    <a:lnTo>
                      <a:pt x="113" y="20"/>
                    </a:lnTo>
                    <a:lnTo>
                      <a:pt x="114" y="17"/>
                    </a:lnTo>
                    <a:lnTo>
                      <a:pt x="114" y="17"/>
                    </a:lnTo>
                    <a:lnTo>
                      <a:pt x="115" y="8"/>
                    </a:lnTo>
                    <a:lnTo>
                      <a:pt x="115" y="8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CA9E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66" name="Freeform 1138"/>
              <p:cNvSpPr>
                <a:spLocks/>
              </p:cNvSpPr>
              <p:nvPr/>
            </p:nvSpPr>
            <p:spPr bwMode="auto">
              <a:xfrm>
                <a:off x="4366942" y="4374850"/>
                <a:ext cx="134938" cy="374650"/>
              </a:xfrm>
              <a:custGeom>
                <a:avLst/>
                <a:gdLst>
                  <a:gd name="T0" fmla="*/ 4 w 85"/>
                  <a:gd name="T1" fmla="*/ 0 h 236"/>
                  <a:gd name="T2" fmla="*/ 2 w 85"/>
                  <a:gd name="T3" fmla="*/ 9 h 236"/>
                  <a:gd name="T4" fmla="*/ 1 w 85"/>
                  <a:gd name="T5" fmla="*/ 17 h 236"/>
                  <a:gd name="T6" fmla="*/ 1 w 85"/>
                  <a:gd name="T7" fmla="*/ 34 h 236"/>
                  <a:gd name="T8" fmla="*/ 2 w 85"/>
                  <a:gd name="T9" fmla="*/ 55 h 236"/>
                  <a:gd name="T10" fmla="*/ 3 w 85"/>
                  <a:gd name="T11" fmla="*/ 71 h 236"/>
                  <a:gd name="T12" fmla="*/ 5 w 85"/>
                  <a:gd name="T13" fmla="*/ 79 h 236"/>
                  <a:gd name="T14" fmla="*/ 7 w 85"/>
                  <a:gd name="T15" fmla="*/ 87 h 236"/>
                  <a:gd name="T16" fmla="*/ 11 w 85"/>
                  <a:gd name="T17" fmla="*/ 97 h 236"/>
                  <a:gd name="T18" fmla="*/ 15 w 85"/>
                  <a:gd name="T19" fmla="*/ 104 h 236"/>
                  <a:gd name="T20" fmla="*/ 24 w 85"/>
                  <a:gd name="T21" fmla="*/ 114 h 236"/>
                  <a:gd name="T22" fmla="*/ 30 w 85"/>
                  <a:gd name="T23" fmla="*/ 121 h 236"/>
                  <a:gd name="T24" fmla="*/ 31 w 85"/>
                  <a:gd name="T25" fmla="*/ 122 h 236"/>
                  <a:gd name="T26" fmla="*/ 33 w 85"/>
                  <a:gd name="T27" fmla="*/ 123 h 236"/>
                  <a:gd name="T28" fmla="*/ 33 w 85"/>
                  <a:gd name="T29" fmla="*/ 123 h 236"/>
                  <a:gd name="T30" fmla="*/ 31 w 85"/>
                  <a:gd name="T31" fmla="*/ 122 h 236"/>
                  <a:gd name="T32" fmla="*/ 31 w 85"/>
                  <a:gd name="T33" fmla="*/ 122 h 236"/>
                  <a:gd name="T34" fmla="*/ 31 w 85"/>
                  <a:gd name="T35" fmla="*/ 123 h 236"/>
                  <a:gd name="T36" fmla="*/ 33 w 85"/>
                  <a:gd name="T37" fmla="*/ 123 h 236"/>
                  <a:gd name="T38" fmla="*/ 35 w 85"/>
                  <a:gd name="T39" fmla="*/ 126 h 236"/>
                  <a:gd name="T40" fmla="*/ 37 w 85"/>
                  <a:gd name="T41" fmla="*/ 129 h 236"/>
                  <a:gd name="T42" fmla="*/ 39 w 85"/>
                  <a:gd name="T43" fmla="*/ 132 h 236"/>
                  <a:gd name="T44" fmla="*/ 51 w 85"/>
                  <a:gd name="T45" fmla="*/ 156 h 236"/>
                  <a:gd name="T46" fmla="*/ 55 w 85"/>
                  <a:gd name="T47" fmla="*/ 170 h 236"/>
                  <a:gd name="T48" fmla="*/ 59 w 85"/>
                  <a:gd name="T49" fmla="*/ 185 h 236"/>
                  <a:gd name="T50" fmla="*/ 64 w 85"/>
                  <a:gd name="T51" fmla="*/ 206 h 236"/>
                  <a:gd name="T52" fmla="*/ 73 w 85"/>
                  <a:gd name="T53" fmla="*/ 222 h 236"/>
                  <a:gd name="T54" fmla="*/ 85 w 85"/>
                  <a:gd name="T55" fmla="*/ 236 h 236"/>
                  <a:gd name="T56" fmla="*/ 83 w 85"/>
                  <a:gd name="T57" fmla="*/ 218 h 236"/>
                  <a:gd name="T58" fmla="*/ 80 w 85"/>
                  <a:gd name="T59" fmla="*/ 202 h 236"/>
                  <a:gd name="T60" fmla="*/ 76 w 85"/>
                  <a:gd name="T61" fmla="*/ 182 h 236"/>
                  <a:gd name="T62" fmla="*/ 72 w 85"/>
                  <a:gd name="T63" fmla="*/ 166 h 236"/>
                  <a:gd name="T64" fmla="*/ 67 w 85"/>
                  <a:gd name="T65" fmla="*/ 151 h 236"/>
                  <a:gd name="T66" fmla="*/ 54 w 85"/>
                  <a:gd name="T67" fmla="*/ 124 h 236"/>
                  <a:gd name="T68" fmla="*/ 51 w 85"/>
                  <a:gd name="T69" fmla="*/ 118 h 236"/>
                  <a:gd name="T70" fmla="*/ 48 w 85"/>
                  <a:gd name="T71" fmla="*/ 115 h 236"/>
                  <a:gd name="T72" fmla="*/ 46 w 85"/>
                  <a:gd name="T73" fmla="*/ 113 h 236"/>
                  <a:gd name="T74" fmla="*/ 46 w 85"/>
                  <a:gd name="T75" fmla="*/ 112 h 236"/>
                  <a:gd name="T76" fmla="*/ 46 w 85"/>
                  <a:gd name="T77" fmla="*/ 112 h 236"/>
                  <a:gd name="T78" fmla="*/ 44 w 85"/>
                  <a:gd name="T79" fmla="*/ 111 h 236"/>
                  <a:gd name="T80" fmla="*/ 44 w 85"/>
                  <a:gd name="T81" fmla="*/ 111 h 236"/>
                  <a:gd name="T82" fmla="*/ 43 w 85"/>
                  <a:gd name="T83" fmla="*/ 110 h 236"/>
                  <a:gd name="T84" fmla="*/ 37 w 85"/>
                  <a:gd name="T85" fmla="*/ 104 h 236"/>
                  <a:gd name="T86" fmla="*/ 29 w 85"/>
                  <a:gd name="T87" fmla="*/ 95 h 236"/>
                  <a:gd name="T88" fmla="*/ 24 w 85"/>
                  <a:gd name="T89" fmla="*/ 83 h 236"/>
                  <a:gd name="T90" fmla="*/ 21 w 85"/>
                  <a:gd name="T91" fmla="*/ 69 h 236"/>
                  <a:gd name="T92" fmla="*/ 17 w 85"/>
                  <a:gd name="T93" fmla="*/ 33 h 236"/>
                  <a:gd name="T94" fmla="*/ 16 w 85"/>
                  <a:gd name="T95" fmla="*/ 24 h 236"/>
                  <a:gd name="T96" fmla="*/ 10 w 85"/>
                  <a:gd name="T97" fmla="*/ 7 h 236"/>
                  <a:gd name="T98" fmla="*/ 4 w 85"/>
                  <a:gd name="T99" fmla="*/ 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5" h="236">
                    <a:moveTo>
                      <a:pt x="4" y="0"/>
                    </a:moveTo>
                    <a:lnTo>
                      <a:pt x="4" y="0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0" y="25"/>
                    </a:lnTo>
                    <a:lnTo>
                      <a:pt x="1" y="34"/>
                    </a:lnTo>
                    <a:lnTo>
                      <a:pt x="1" y="34"/>
                    </a:lnTo>
                    <a:lnTo>
                      <a:pt x="2" y="55"/>
                    </a:lnTo>
                    <a:lnTo>
                      <a:pt x="2" y="55"/>
                    </a:lnTo>
                    <a:lnTo>
                      <a:pt x="3" y="71"/>
                    </a:lnTo>
                    <a:lnTo>
                      <a:pt x="3" y="71"/>
                    </a:lnTo>
                    <a:lnTo>
                      <a:pt x="5" y="79"/>
                    </a:lnTo>
                    <a:lnTo>
                      <a:pt x="5" y="79"/>
                    </a:lnTo>
                    <a:lnTo>
                      <a:pt x="7" y="87"/>
                    </a:lnTo>
                    <a:lnTo>
                      <a:pt x="7" y="87"/>
                    </a:lnTo>
                    <a:lnTo>
                      <a:pt x="11" y="97"/>
                    </a:lnTo>
                    <a:lnTo>
                      <a:pt x="15" y="104"/>
                    </a:lnTo>
                    <a:lnTo>
                      <a:pt x="15" y="104"/>
                    </a:lnTo>
                    <a:lnTo>
                      <a:pt x="24" y="114"/>
                    </a:lnTo>
                    <a:lnTo>
                      <a:pt x="24" y="114"/>
                    </a:lnTo>
                    <a:lnTo>
                      <a:pt x="30" y="121"/>
                    </a:lnTo>
                    <a:lnTo>
                      <a:pt x="30" y="121"/>
                    </a:lnTo>
                    <a:lnTo>
                      <a:pt x="31" y="122"/>
                    </a:lnTo>
                    <a:lnTo>
                      <a:pt x="31" y="122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31" y="122"/>
                    </a:lnTo>
                    <a:lnTo>
                      <a:pt x="31" y="122"/>
                    </a:lnTo>
                    <a:lnTo>
                      <a:pt x="31" y="122"/>
                    </a:lnTo>
                    <a:lnTo>
                      <a:pt x="31" y="123"/>
                    </a:lnTo>
                    <a:lnTo>
                      <a:pt x="31" y="123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35" y="126"/>
                    </a:lnTo>
                    <a:lnTo>
                      <a:pt x="35" y="126"/>
                    </a:lnTo>
                    <a:lnTo>
                      <a:pt x="37" y="129"/>
                    </a:lnTo>
                    <a:lnTo>
                      <a:pt x="37" y="129"/>
                    </a:lnTo>
                    <a:lnTo>
                      <a:pt x="39" y="132"/>
                    </a:lnTo>
                    <a:lnTo>
                      <a:pt x="39" y="132"/>
                    </a:lnTo>
                    <a:lnTo>
                      <a:pt x="46" y="142"/>
                    </a:lnTo>
                    <a:lnTo>
                      <a:pt x="51" y="156"/>
                    </a:lnTo>
                    <a:lnTo>
                      <a:pt x="51" y="156"/>
                    </a:lnTo>
                    <a:lnTo>
                      <a:pt x="55" y="170"/>
                    </a:lnTo>
                    <a:lnTo>
                      <a:pt x="59" y="185"/>
                    </a:lnTo>
                    <a:lnTo>
                      <a:pt x="59" y="185"/>
                    </a:lnTo>
                    <a:lnTo>
                      <a:pt x="64" y="206"/>
                    </a:lnTo>
                    <a:lnTo>
                      <a:pt x="64" y="206"/>
                    </a:lnTo>
                    <a:lnTo>
                      <a:pt x="67" y="215"/>
                    </a:lnTo>
                    <a:lnTo>
                      <a:pt x="73" y="222"/>
                    </a:lnTo>
                    <a:lnTo>
                      <a:pt x="78" y="230"/>
                    </a:lnTo>
                    <a:lnTo>
                      <a:pt x="85" y="236"/>
                    </a:lnTo>
                    <a:lnTo>
                      <a:pt x="85" y="236"/>
                    </a:lnTo>
                    <a:lnTo>
                      <a:pt x="83" y="218"/>
                    </a:lnTo>
                    <a:lnTo>
                      <a:pt x="82" y="211"/>
                    </a:lnTo>
                    <a:lnTo>
                      <a:pt x="80" y="202"/>
                    </a:lnTo>
                    <a:lnTo>
                      <a:pt x="80" y="202"/>
                    </a:lnTo>
                    <a:lnTo>
                      <a:pt x="76" y="182"/>
                    </a:lnTo>
                    <a:lnTo>
                      <a:pt x="76" y="182"/>
                    </a:lnTo>
                    <a:lnTo>
                      <a:pt x="72" y="166"/>
                    </a:lnTo>
                    <a:lnTo>
                      <a:pt x="67" y="151"/>
                    </a:lnTo>
                    <a:lnTo>
                      <a:pt x="67" y="151"/>
                    </a:lnTo>
                    <a:lnTo>
                      <a:pt x="61" y="136"/>
                    </a:lnTo>
                    <a:lnTo>
                      <a:pt x="54" y="124"/>
                    </a:lnTo>
                    <a:lnTo>
                      <a:pt x="54" y="124"/>
                    </a:lnTo>
                    <a:lnTo>
                      <a:pt x="51" y="118"/>
                    </a:lnTo>
                    <a:lnTo>
                      <a:pt x="51" y="118"/>
                    </a:lnTo>
                    <a:lnTo>
                      <a:pt x="48" y="115"/>
                    </a:lnTo>
                    <a:lnTo>
                      <a:pt x="48" y="115"/>
                    </a:lnTo>
                    <a:lnTo>
                      <a:pt x="46" y="113"/>
                    </a:lnTo>
                    <a:lnTo>
                      <a:pt x="46" y="113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4" y="111"/>
                    </a:lnTo>
                    <a:lnTo>
                      <a:pt x="44" y="111"/>
                    </a:lnTo>
                    <a:lnTo>
                      <a:pt x="44" y="111"/>
                    </a:lnTo>
                    <a:lnTo>
                      <a:pt x="44" y="111"/>
                    </a:lnTo>
                    <a:lnTo>
                      <a:pt x="43" y="110"/>
                    </a:lnTo>
                    <a:lnTo>
                      <a:pt x="43" y="110"/>
                    </a:lnTo>
                    <a:lnTo>
                      <a:pt x="37" y="104"/>
                    </a:lnTo>
                    <a:lnTo>
                      <a:pt x="37" y="104"/>
                    </a:lnTo>
                    <a:lnTo>
                      <a:pt x="29" y="95"/>
                    </a:lnTo>
                    <a:lnTo>
                      <a:pt x="29" y="95"/>
                    </a:lnTo>
                    <a:lnTo>
                      <a:pt x="26" y="89"/>
                    </a:lnTo>
                    <a:lnTo>
                      <a:pt x="24" y="83"/>
                    </a:lnTo>
                    <a:lnTo>
                      <a:pt x="24" y="83"/>
                    </a:lnTo>
                    <a:lnTo>
                      <a:pt x="21" y="69"/>
                    </a:lnTo>
                    <a:lnTo>
                      <a:pt x="20" y="54"/>
                    </a:lnTo>
                    <a:lnTo>
                      <a:pt x="17" y="33"/>
                    </a:lnTo>
                    <a:lnTo>
                      <a:pt x="17" y="33"/>
                    </a:lnTo>
                    <a:lnTo>
                      <a:pt x="16" y="24"/>
                    </a:lnTo>
                    <a:lnTo>
                      <a:pt x="13" y="16"/>
                    </a:lnTo>
                    <a:lnTo>
                      <a:pt x="10" y="7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A9E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67" name="Freeform 1139"/>
              <p:cNvSpPr>
                <a:spLocks/>
              </p:cNvSpPr>
              <p:nvPr/>
            </p:nvSpPr>
            <p:spPr bwMode="auto">
              <a:xfrm>
                <a:off x="3544617" y="4122437"/>
                <a:ext cx="403225" cy="231775"/>
              </a:xfrm>
              <a:custGeom>
                <a:avLst/>
                <a:gdLst>
                  <a:gd name="T0" fmla="*/ 254 w 254"/>
                  <a:gd name="T1" fmla="*/ 0 h 146"/>
                  <a:gd name="T2" fmla="*/ 224 w 254"/>
                  <a:gd name="T3" fmla="*/ 1 h 146"/>
                  <a:gd name="T4" fmla="*/ 213 w 254"/>
                  <a:gd name="T5" fmla="*/ 3 h 146"/>
                  <a:gd name="T6" fmla="*/ 188 w 254"/>
                  <a:gd name="T7" fmla="*/ 12 h 146"/>
                  <a:gd name="T8" fmla="*/ 179 w 254"/>
                  <a:gd name="T9" fmla="*/ 16 h 146"/>
                  <a:gd name="T10" fmla="*/ 170 w 254"/>
                  <a:gd name="T11" fmla="*/ 21 h 146"/>
                  <a:gd name="T12" fmla="*/ 156 w 254"/>
                  <a:gd name="T13" fmla="*/ 36 h 146"/>
                  <a:gd name="T14" fmla="*/ 151 w 254"/>
                  <a:gd name="T15" fmla="*/ 41 h 146"/>
                  <a:gd name="T16" fmla="*/ 144 w 254"/>
                  <a:gd name="T17" fmla="*/ 45 h 146"/>
                  <a:gd name="T18" fmla="*/ 131 w 254"/>
                  <a:gd name="T19" fmla="*/ 52 h 146"/>
                  <a:gd name="T20" fmla="*/ 123 w 254"/>
                  <a:gd name="T21" fmla="*/ 55 h 146"/>
                  <a:gd name="T22" fmla="*/ 118 w 254"/>
                  <a:gd name="T23" fmla="*/ 57 h 146"/>
                  <a:gd name="T24" fmla="*/ 105 w 254"/>
                  <a:gd name="T25" fmla="*/ 63 h 146"/>
                  <a:gd name="T26" fmla="*/ 90 w 254"/>
                  <a:gd name="T27" fmla="*/ 69 h 146"/>
                  <a:gd name="T28" fmla="*/ 83 w 254"/>
                  <a:gd name="T29" fmla="*/ 73 h 146"/>
                  <a:gd name="T30" fmla="*/ 74 w 254"/>
                  <a:gd name="T31" fmla="*/ 77 h 146"/>
                  <a:gd name="T32" fmla="*/ 41 w 254"/>
                  <a:gd name="T33" fmla="*/ 95 h 146"/>
                  <a:gd name="T34" fmla="*/ 28 w 254"/>
                  <a:gd name="T35" fmla="*/ 102 h 146"/>
                  <a:gd name="T36" fmla="*/ 20 w 254"/>
                  <a:gd name="T37" fmla="*/ 108 h 146"/>
                  <a:gd name="T38" fmla="*/ 5 w 254"/>
                  <a:gd name="T39" fmla="*/ 126 h 146"/>
                  <a:gd name="T40" fmla="*/ 1 w 254"/>
                  <a:gd name="T41" fmla="*/ 135 h 146"/>
                  <a:gd name="T42" fmla="*/ 0 w 254"/>
                  <a:gd name="T43" fmla="*/ 146 h 146"/>
                  <a:gd name="T44" fmla="*/ 8 w 254"/>
                  <a:gd name="T45" fmla="*/ 138 h 146"/>
                  <a:gd name="T46" fmla="*/ 14 w 254"/>
                  <a:gd name="T47" fmla="*/ 133 h 146"/>
                  <a:gd name="T48" fmla="*/ 31 w 254"/>
                  <a:gd name="T49" fmla="*/ 121 h 146"/>
                  <a:gd name="T50" fmla="*/ 50 w 254"/>
                  <a:gd name="T51" fmla="*/ 108 h 146"/>
                  <a:gd name="T52" fmla="*/ 65 w 254"/>
                  <a:gd name="T53" fmla="*/ 100 h 146"/>
                  <a:gd name="T54" fmla="*/ 83 w 254"/>
                  <a:gd name="T55" fmla="*/ 92 h 146"/>
                  <a:gd name="T56" fmla="*/ 90 w 254"/>
                  <a:gd name="T57" fmla="*/ 86 h 146"/>
                  <a:gd name="T58" fmla="*/ 98 w 254"/>
                  <a:gd name="T59" fmla="*/ 83 h 146"/>
                  <a:gd name="T60" fmla="*/ 112 w 254"/>
                  <a:gd name="T61" fmla="*/ 77 h 146"/>
                  <a:gd name="T62" fmla="*/ 125 w 254"/>
                  <a:gd name="T63" fmla="*/ 72 h 146"/>
                  <a:gd name="T64" fmla="*/ 129 w 254"/>
                  <a:gd name="T65" fmla="*/ 71 h 146"/>
                  <a:gd name="T66" fmla="*/ 139 w 254"/>
                  <a:gd name="T67" fmla="*/ 67 h 146"/>
                  <a:gd name="T68" fmla="*/ 153 w 254"/>
                  <a:gd name="T69" fmla="*/ 58 h 146"/>
                  <a:gd name="T70" fmla="*/ 169 w 254"/>
                  <a:gd name="T71" fmla="*/ 46 h 146"/>
                  <a:gd name="T72" fmla="*/ 176 w 254"/>
                  <a:gd name="T73" fmla="*/ 40 h 146"/>
                  <a:gd name="T74" fmla="*/ 181 w 254"/>
                  <a:gd name="T75" fmla="*/ 35 h 146"/>
                  <a:gd name="T76" fmla="*/ 195 w 254"/>
                  <a:gd name="T77" fmla="*/ 26 h 146"/>
                  <a:gd name="T78" fmla="*/ 207 w 254"/>
                  <a:gd name="T79" fmla="*/ 21 h 146"/>
                  <a:gd name="T80" fmla="*/ 217 w 254"/>
                  <a:gd name="T81" fmla="*/ 19 h 146"/>
                  <a:gd name="T82" fmla="*/ 237 w 254"/>
                  <a:gd name="T83" fmla="*/ 12 h 146"/>
                  <a:gd name="T84" fmla="*/ 254 w 254"/>
                  <a:gd name="T85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54" h="146">
                    <a:moveTo>
                      <a:pt x="254" y="0"/>
                    </a:moveTo>
                    <a:lnTo>
                      <a:pt x="254" y="0"/>
                    </a:lnTo>
                    <a:lnTo>
                      <a:pt x="234" y="0"/>
                    </a:lnTo>
                    <a:lnTo>
                      <a:pt x="224" y="1"/>
                    </a:lnTo>
                    <a:lnTo>
                      <a:pt x="213" y="3"/>
                    </a:lnTo>
                    <a:lnTo>
                      <a:pt x="213" y="3"/>
                    </a:lnTo>
                    <a:lnTo>
                      <a:pt x="203" y="5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79" y="16"/>
                    </a:lnTo>
                    <a:lnTo>
                      <a:pt x="170" y="21"/>
                    </a:lnTo>
                    <a:lnTo>
                      <a:pt x="170" y="21"/>
                    </a:lnTo>
                    <a:lnTo>
                      <a:pt x="163" y="28"/>
                    </a:lnTo>
                    <a:lnTo>
                      <a:pt x="156" y="36"/>
                    </a:lnTo>
                    <a:lnTo>
                      <a:pt x="156" y="36"/>
                    </a:lnTo>
                    <a:lnTo>
                      <a:pt x="151" y="41"/>
                    </a:lnTo>
                    <a:lnTo>
                      <a:pt x="144" y="45"/>
                    </a:lnTo>
                    <a:lnTo>
                      <a:pt x="144" y="45"/>
                    </a:lnTo>
                    <a:lnTo>
                      <a:pt x="131" y="52"/>
                    </a:lnTo>
                    <a:lnTo>
                      <a:pt x="131" y="52"/>
                    </a:lnTo>
                    <a:lnTo>
                      <a:pt x="123" y="55"/>
                    </a:lnTo>
                    <a:lnTo>
                      <a:pt x="123" y="55"/>
                    </a:lnTo>
                    <a:lnTo>
                      <a:pt x="118" y="57"/>
                    </a:lnTo>
                    <a:lnTo>
                      <a:pt x="118" y="57"/>
                    </a:lnTo>
                    <a:lnTo>
                      <a:pt x="105" y="63"/>
                    </a:lnTo>
                    <a:lnTo>
                      <a:pt x="105" y="63"/>
                    </a:lnTo>
                    <a:lnTo>
                      <a:pt x="90" y="69"/>
                    </a:lnTo>
                    <a:lnTo>
                      <a:pt x="90" y="69"/>
                    </a:lnTo>
                    <a:lnTo>
                      <a:pt x="83" y="73"/>
                    </a:lnTo>
                    <a:lnTo>
                      <a:pt x="83" y="73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58" y="85"/>
                    </a:lnTo>
                    <a:lnTo>
                      <a:pt x="41" y="95"/>
                    </a:lnTo>
                    <a:lnTo>
                      <a:pt x="41" y="95"/>
                    </a:lnTo>
                    <a:lnTo>
                      <a:pt x="28" y="102"/>
                    </a:lnTo>
                    <a:lnTo>
                      <a:pt x="20" y="108"/>
                    </a:lnTo>
                    <a:lnTo>
                      <a:pt x="20" y="108"/>
                    </a:lnTo>
                    <a:lnTo>
                      <a:pt x="11" y="117"/>
                    </a:lnTo>
                    <a:lnTo>
                      <a:pt x="5" y="126"/>
                    </a:lnTo>
                    <a:lnTo>
                      <a:pt x="5" y="126"/>
                    </a:lnTo>
                    <a:lnTo>
                      <a:pt x="1" y="135"/>
                    </a:lnTo>
                    <a:lnTo>
                      <a:pt x="0" y="140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8" y="138"/>
                    </a:lnTo>
                    <a:lnTo>
                      <a:pt x="14" y="133"/>
                    </a:lnTo>
                    <a:lnTo>
                      <a:pt x="14" y="133"/>
                    </a:lnTo>
                    <a:lnTo>
                      <a:pt x="31" y="121"/>
                    </a:lnTo>
                    <a:lnTo>
                      <a:pt x="31" y="121"/>
                    </a:lnTo>
                    <a:lnTo>
                      <a:pt x="38" y="116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65" y="100"/>
                    </a:lnTo>
                    <a:lnTo>
                      <a:pt x="83" y="92"/>
                    </a:lnTo>
                    <a:lnTo>
                      <a:pt x="83" y="92"/>
                    </a:lnTo>
                    <a:lnTo>
                      <a:pt x="90" y="86"/>
                    </a:lnTo>
                    <a:lnTo>
                      <a:pt x="90" y="86"/>
                    </a:lnTo>
                    <a:lnTo>
                      <a:pt x="98" y="83"/>
                    </a:lnTo>
                    <a:lnTo>
                      <a:pt x="98" y="83"/>
                    </a:lnTo>
                    <a:lnTo>
                      <a:pt x="112" y="77"/>
                    </a:lnTo>
                    <a:lnTo>
                      <a:pt x="112" y="77"/>
                    </a:lnTo>
                    <a:lnTo>
                      <a:pt x="125" y="72"/>
                    </a:lnTo>
                    <a:lnTo>
                      <a:pt x="125" y="72"/>
                    </a:lnTo>
                    <a:lnTo>
                      <a:pt x="129" y="71"/>
                    </a:lnTo>
                    <a:lnTo>
                      <a:pt x="129" y="71"/>
                    </a:lnTo>
                    <a:lnTo>
                      <a:pt x="139" y="67"/>
                    </a:lnTo>
                    <a:lnTo>
                      <a:pt x="139" y="67"/>
                    </a:lnTo>
                    <a:lnTo>
                      <a:pt x="153" y="58"/>
                    </a:lnTo>
                    <a:lnTo>
                      <a:pt x="153" y="58"/>
                    </a:lnTo>
                    <a:lnTo>
                      <a:pt x="162" y="53"/>
                    </a:lnTo>
                    <a:lnTo>
                      <a:pt x="169" y="46"/>
                    </a:lnTo>
                    <a:lnTo>
                      <a:pt x="169" y="46"/>
                    </a:lnTo>
                    <a:lnTo>
                      <a:pt x="176" y="40"/>
                    </a:lnTo>
                    <a:lnTo>
                      <a:pt x="181" y="35"/>
                    </a:lnTo>
                    <a:lnTo>
                      <a:pt x="181" y="35"/>
                    </a:lnTo>
                    <a:lnTo>
                      <a:pt x="188" y="29"/>
                    </a:lnTo>
                    <a:lnTo>
                      <a:pt x="195" y="26"/>
                    </a:lnTo>
                    <a:lnTo>
                      <a:pt x="195" y="26"/>
                    </a:lnTo>
                    <a:lnTo>
                      <a:pt x="207" y="21"/>
                    </a:lnTo>
                    <a:lnTo>
                      <a:pt x="217" y="19"/>
                    </a:lnTo>
                    <a:lnTo>
                      <a:pt x="217" y="19"/>
                    </a:lnTo>
                    <a:lnTo>
                      <a:pt x="228" y="16"/>
                    </a:lnTo>
                    <a:lnTo>
                      <a:pt x="237" y="12"/>
                    </a:lnTo>
                    <a:lnTo>
                      <a:pt x="245" y="7"/>
                    </a:lnTo>
                    <a:lnTo>
                      <a:pt x="254" y="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CA9E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</p:grpSp>
        <p:sp>
          <p:nvSpPr>
            <p:cNvPr id="13" name="Freeform 18"/>
            <p:cNvSpPr>
              <a:spLocks/>
            </p:cNvSpPr>
            <p:nvPr/>
          </p:nvSpPr>
          <p:spPr bwMode="auto">
            <a:xfrm>
              <a:off x="8103333" y="4879574"/>
              <a:ext cx="411693" cy="1260000"/>
            </a:xfrm>
            <a:custGeom>
              <a:avLst/>
              <a:gdLst>
                <a:gd name="connsiteX0" fmla="*/ 0 w 10000"/>
                <a:gd name="connsiteY0" fmla="*/ 3233 h 10230"/>
                <a:gd name="connsiteX1" fmla="*/ 9851 w 10000"/>
                <a:gd name="connsiteY1" fmla="*/ 0 h 10230"/>
                <a:gd name="connsiteX2" fmla="*/ 10000 w 10000"/>
                <a:gd name="connsiteY2" fmla="*/ 7084 h 10230"/>
                <a:gd name="connsiteX3" fmla="*/ 118 w 10000"/>
                <a:gd name="connsiteY3" fmla="*/ 10230 h 10230"/>
                <a:gd name="connsiteX4" fmla="*/ 0 w 10000"/>
                <a:gd name="connsiteY4" fmla="*/ 3233 h 10230"/>
                <a:gd name="connsiteX0" fmla="*/ 0 w 10000"/>
                <a:gd name="connsiteY0" fmla="*/ 3310 h 10307"/>
                <a:gd name="connsiteX1" fmla="*/ 9793 w 10000"/>
                <a:gd name="connsiteY1" fmla="*/ 0 h 10307"/>
                <a:gd name="connsiteX2" fmla="*/ 10000 w 10000"/>
                <a:gd name="connsiteY2" fmla="*/ 7161 h 10307"/>
                <a:gd name="connsiteX3" fmla="*/ 118 w 10000"/>
                <a:gd name="connsiteY3" fmla="*/ 10307 h 10307"/>
                <a:gd name="connsiteX4" fmla="*/ 0 w 10000"/>
                <a:gd name="connsiteY4" fmla="*/ 3310 h 1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307">
                  <a:moveTo>
                    <a:pt x="0" y="3310"/>
                  </a:moveTo>
                  <a:lnTo>
                    <a:pt x="9793" y="0"/>
                  </a:lnTo>
                  <a:cubicBezTo>
                    <a:pt x="9843" y="2361"/>
                    <a:pt x="9950" y="4800"/>
                    <a:pt x="10000" y="7161"/>
                  </a:cubicBezTo>
                  <a:lnTo>
                    <a:pt x="118" y="10307"/>
                  </a:lnTo>
                  <a:cubicBezTo>
                    <a:pt x="79" y="7975"/>
                    <a:pt x="39" y="5642"/>
                    <a:pt x="0" y="3310"/>
                  </a:cubicBez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9525" cap="flat" cmpd="sng">
              <a:solidFill>
                <a:sysClr val="window" lastClr="FFFFFF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7184788" y="4323430"/>
              <a:ext cx="1211647" cy="757540"/>
              <a:chOff x="3476785" y="2348880"/>
              <a:chExt cx="1790558" cy="1119483"/>
            </a:xfrm>
          </p:grpSpPr>
          <p:sp>
            <p:nvSpPr>
              <p:cNvPr id="47" name="Oval 190"/>
              <p:cNvSpPr>
                <a:spLocks noChangeArrowheads="1"/>
              </p:cNvSpPr>
              <p:nvPr/>
            </p:nvSpPr>
            <p:spPr bwMode="auto">
              <a:xfrm>
                <a:off x="3701391" y="2921838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48" name="Oval 191"/>
              <p:cNvSpPr>
                <a:spLocks noChangeArrowheads="1"/>
              </p:cNvSpPr>
              <p:nvPr/>
            </p:nvSpPr>
            <p:spPr bwMode="auto">
              <a:xfrm>
                <a:off x="4223853" y="2412380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49" name="Oval 193"/>
              <p:cNvSpPr>
                <a:spLocks noChangeArrowheads="1"/>
              </p:cNvSpPr>
              <p:nvPr/>
            </p:nvSpPr>
            <p:spPr bwMode="auto">
              <a:xfrm>
                <a:off x="4639947" y="2444551"/>
                <a:ext cx="68067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0" name="Oval 195"/>
              <p:cNvSpPr>
                <a:spLocks noChangeArrowheads="1"/>
              </p:cNvSpPr>
              <p:nvPr/>
            </p:nvSpPr>
            <p:spPr bwMode="auto">
              <a:xfrm>
                <a:off x="5200937" y="2348880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1" name="Oval 196"/>
              <p:cNvSpPr>
                <a:spLocks noChangeArrowheads="1"/>
              </p:cNvSpPr>
              <p:nvPr/>
            </p:nvSpPr>
            <p:spPr bwMode="auto">
              <a:xfrm>
                <a:off x="4588286" y="3091466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2" name="Oval 198"/>
              <p:cNvSpPr>
                <a:spLocks noChangeArrowheads="1"/>
              </p:cNvSpPr>
              <p:nvPr/>
            </p:nvSpPr>
            <p:spPr bwMode="auto">
              <a:xfrm>
                <a:off x="3953248" y="3031084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3" name="Oval 200"/>
              <p:cNvSpPr>
                <a:spLocks noChangeArrowheads="1"/>
              </p:cNvSpPr>
              <p:nvPr/>
            </p:nvSpPr>
            <p:spPr bwMode="auto">
              <a:xfrm>
                <a:off x="5063694" y="2691141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4" name="Oval 203"/>
              <p:cNvSpPr>
                <a:spLocks noChangeArrowheads="1"/>
              </p:cNvSpPr>
              <p:nvPr/>
            </p:nvSpPr>
            <p:spPr bwMode="auto">
              <a:xfrm>
                <a:off x="3588014" y="3240660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5" name="Oval 204"/>
              <p:cNvSpPr>
                <a:spLocks noChangeArrowheads="1"/>
              </p:cNvSpPr>
              <p:nvPr/>
            </p:nvSpPr>
            <p:spPr bwMode="auto">
              <a:xfrm>
                <a:off x="4429712" y="3018599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6" name="Oval 208"/>
              <p:cNvSpPr>
                <a:spLocks noChangeArrowheads="1"/>
              </p:cNvSpPr>
              <p:nvPr/>
            </p:nvSpPr>
            <p:spPr bwMode="auto">
              <a:xfrm>
                <a:off x="5169694" y="2831796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7" name="Oval 209"/>
              <p:cNvSpPr>
                <a:spLocks noChangeArrowheads="1"/>
              </p:cNvSpPr>
              <p:nvPr/>
            </p:nvSpPr>
            <p:spPr bwMode="auto">
              <a:xfrm>
                <a:off x="3476785" y="3369248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8" name="Oval 211"/>
              <p:cNvSpPr>
                <a:spLocks noChangeArrowheads="1"/>
              </p:cNvSpPr>
              <p:nvPr/>
            </p:nvSpPr>
            <p:spPr bwMode="auto">
              <a:xfrm>
                <a:off x="4042819" y="3404863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59" name="Oval 212"/>
              <p:cNvSpPr>
                <a:spLocks noChangeArrowheads="1"/>
              </p:cNvSpPr>
              <p:nvPr/>
            </p:nvSpPr>
            <p:spPr bwMode="auto">
              <a:xfrm>
                <a:off x="4190650" y="3369248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  <p:sp>
            <p:nvSpPr>
              <p:cNvPr id="60" name="Oval 215"/>
              <p:cNvSpPr>
                <a:spLocks noChangeArrowheads="1"/>
              </p:cNvSpPr>
              <p:nvPr/>
            </p:nvSpPr>
            <p:spPr bwMode="auto">
              <a:xfrm>
                <a:off x="4966603" y="2999334"/>
                <a:ext cx="66406" cy="63500"/>
              </a:xfrm>
              <a:prstGeom prst="ellipse">
                <a:avLst/>
              </a:prstGeom>
              <a:solidFill>
                <a:srgbClr val="6AB4D8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Times"/>
                  <a:ea typeface="+mn-ea"/>
                  <a:cs typeface="+mn-cs"/>
                </a:endParaRPr>
              </a:p>
            </p:txBody>
          </p:sp>
        </p:grpSp>
        <p:sp>
          <p:nvSpPr>
            <p:cNvPr id="15" name="Oval 191"/>
            <p:cNvSpPr>
              <a:spLocks noChangeArrowheads="1"/>
            </p:cNvSpPr>
            <p:nvPr/>
          </p:nvSpPr>
          <p:spPr bwMode="auto">
            <a:xfrm>
              <a:off x="7793446" y="5224391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16" name="Oval 191"/>
            <p:cNvSpPr>
              <a:spLocks noChangeArrowheads="1"/>
            </p:cNvSpPr>
            <p:nvPr/>
          </p:nvSpPr>
          <p:spPr bwMode="auto">
            <a:xfrm>
              <a:off x="7885410" y="5226290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17" name="Oval 191"/>
            <p:cNvSpPr>
              <a:spLocks noChangeArrowheads="1"/>
            </p:cNvSpPr>
            <p:nvPr/>
          </p:nvSpPr>
          <p:spPr bwMode="auto">
            <a:xfrm>
              <a:off x="8041186" y="5226290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18" name="Oval 191"/>
            <p:cNvSpPr>
              <a:spLocks noChangeArrowheads="1"/>
            </p:cNvSpPr>
            <p:nvPr/>
          </p:nvSpPr>
          <p:spPr bwMode="auto">
            <a:xfrm>
              <a:off x="8065181" y="5153195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19" name="Oval 191"/>
            <p:cNvSpPr>
              <a:spLocks noChangeArrowheads="1"/>
            </p:cNvSpPr>
            <p:nvPr/>
          </p:nvSpPr>
          <p:spPr bwMode="auto">
            <a:xfrm>
              <a:off x="7404381" y="5170430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0" name="Oval 191"/>
            <p:cNvSpPr>
              <a:spLocks noChangeArrowheads="1"/>
            </p:cNvSpPr>
            <p:nvPr/>
          </p:nvSpPr>
          <p:spPr bwMode="auto">
            <a:xfrm>
              <a:off x="7508542" y="5169002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1" name="Oval 191"/>
            <p:cNvSpPr>
              <a:spLocks noChangeArrowheads="1"/>
            </p:cNvSpPr>
            <p:nvPr/>
          </p:nvSpPr>
          <p:spPr bwMode="auto">
            <a:xfrm>
              <a:off x="7449501" y="5240372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2" name="Oval 191"/>
            <p:cNvSpPr>
              <a:spLocks noChangeArrowheads="1"/>
            </p:cNvSpPr>
            <p:nvPr/>
          </p:nvSpPr>
          <p:spPr bwMode="auto">
            <a:xfrm>
              <a:off x="7207256" y="5139533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3" name="Oval 191"/>
            <p:cNvSpPr>
              <a:spLocks noChangeArrowheads="1"/>
            </p:cNvSpPr>
            <p:nvPr/>
          </p:nvSpPr>
          <p:spPr bwMode="auto">
            <a:xfrm>
              <a:off x="8164292" y="5110225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4" name="Oval 191"/>
            <p:cNvSpPr>
              <a:spLocks noChangeArrowheads="1"/>
            </p:cNvSpPr>
            <p:nvPr/>
          </p:nvSpPr>
          <p:spPr bwMode="auto">
            <a:xfrm>
              <a:off x="8308538" y="4979477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5" name="Oval 191"/>
            <p:cNvSpPr>
              <a:spLocks noChangeArrowheads="1"/>
            </p:cNvSpPr>
            <p:nvPr/>
          </p:nvSpPr>
          <p:spPr bwMode="auto">
            <a:xfrm>
              <a:off x="8180179" y="5031134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6" name="Oval 191"/>
            <p:cNvSpPr>
              <a:spLocks noChangeArrowheads="1"/>
            </p:cNvSpPr>
            <p:nvPr/>
          </p:nvSpPr>
          <p:spPr bwMode="auto">
            <a:xfrm>
              <a:off x="7887882" y="5400644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7" name="Oval 191"/>
            <p:cNvSpPr>
              <a:spLocks noChangeArrowheads="1"/>
            </p:cNvSpPr>
            <p:nvPr/>
          </p:nvSpPr>
          <p:spPr bwMode="auto">
            <a:xfrm>
              <a:off x="7724936" y="5191914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8" name="Oval 191"/>
            <p:cNvSpPr>
              <a:spLocks noChangeArrowheads="1"/>
            </p:cNvSpPr>
            <p:nvPr/>
          </p:nvSpPr>
          <p:spPr bwMode="auto">
            <a:xfrm>
              <a:off x="7336442" y="5346805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29" name="Oval 191"/>
            <p:cNvSpPr>
              <a:spLocks noChangeArrowheads="1"/>
            </p:cNvSpPr>
            <p:nvPr/>
          </p:nvSpPr>
          <p:spPr bwMode="auto">
            <a:xfrm>
              <a:off x="7301818" y="5459399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30" name="Oval 191"/>
            <p:cNvSpPr>
              <a:spLocks noChangeArrowheads="1"/>
            </p:cNvSpPr>
            <p:nvPr/>
          </p:nvSpPr>
          <p:spPr bwMode="auto">
            <a:xfrm>
              <a:off x="7386542" y="5635574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31" name="Oval 191"/>
            <p:cNvSpPr>
              <a:spLocks noChangeArrowheads="1"/>
            </p:cNvSpPr>
            <p:nvPr/>
          </p:nvSpPr>
          <p:spPr bwMode="auto">
            <a:xfrm>
              <a:off x="7675214" y="5657059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32" name="Oval 191"/>
            <p:cNvSpPr>
              <a:spLocks noChangeArrowheads="1"/>
            </p:cNvSpPr>
            <p:nvPr/>
          </p:nvSpPr>
          <p:spPr bwMode="auto">
            <a:xfrm>
              <a:off x="7400688" y="5513017"/>
              <a:ext cx="44936" cy="4297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369596" y="5297142"/>
              <a:ext cx="1085182" cy="165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de-DE"/>
              </a:defPPr>
              <a:lvl1pPr algn="l">
                <a:tabLst>
                  <a:tab pos="190500" algn="l"/>
                </a:tabLst>
                <a:defRPr sz="1200" b="1">
                  <a:latin typeface="Arial" charset="0"/>
                </a:defRPr>
              </a:lvl1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90500" algn="l"/>
                </a:tabLst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Uptake via roots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4" name="Abgerundetes Rechteck 33"/>
            <p:cNvSpPr/>
            <p:nvPr/>
          </p:nvSpPr>
          <p:spPr bwMode="auto">
            <a:xfrm>
              <a:off x="5554213" y="5495971"/>
              <a:ext cx="784911" cy="730779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rgbClr val="F395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35" name="Abgerundetes Rechteck 34"/>
            <p:cNvSpPr/>
            <p:nvPr/>
          </p:nvSpPr>
          <p:spPr bwMode="auto">
            <a:xfrm>
              <a:off x="7295914" y="5501698"/>
              <a:ext cx="239993" cy="223442"/>
            </a:xfrm>
            <a:prstGeom prst="roundRect">
              <a:avLst/>
            </a:prstGeom>
            <a:noFill/>
            <a:ln w="12700" cap="flat" cmpd="sng" algn="ctr">
              <a:solidFill>
                <a:srgbClr val="F395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cxnSp>
          <p:nvCxnSpPr>
            <p:cNvPr id="36" name="Gerade Verbindung 271"/>
            <p:cNvCxnSpPr/>
            <p:nvPr/>
          </p:nvCxnSpPr>
          <p:spPr bwMode="auto">
            <a:xfrm flipV="1">
              <a:off x="5590070" y="5718274"/>
              <a:ext cx="1714921" cy="472751"/>
            </a:xfrm>
            <a:prstGeom prst="line">
              <a:avLst/>
            </a:prstGeom>
            <a:solidFill>
              <a:srgbClr val="F9C271"/>
            </a:solidFill>
            <a:ln w="9525" cap="flat" cmpd="sng" algn="ctr">
              <a:solidFill>
                <a:srgbClr val="F395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Gerade Verbindung 274"/>
            <p:cNvCxnSpPr>
              <a:endCxn id="35" idx="1"/>
            </p:cNvCxnSpPr>
            <p:nvPr/>
          </p:nvCxnSpPr>
          <p:spPr bwMode="auto">
            <a:xfrm>
              <a:off x="6316207" y="5518886"/>
              <a:ext cx="979707" cy="94533"/>
            </a:xfrm>
            <a:prstGeom prst="line">
              <a:avLst/>
            </a:prstGeom>
            <a:solidFill>
              <a:srgbClr val="F9C271"/>
            </a:solidFill>
            <a:ln w="9525" cap="flat" cmpd="sng" algn="ctr">
              <a:solidFill>
                <a:srgbClr val="F395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Gerade Verbindung 276"/>
            <p:cNvCxnSpPr/>
            <p:nvPr/>
          </p:nvCxnSpPr>
          <p:spPr bwMode="auto">
            <a:xfrm flipV="1">
              <a:off x="6327666" y="5713680"/>
              <a:ext cx="1203149" cy="481259"/>
            </a:xfrm>
            <a:prstGeom prst="line">
              <a:avLst/>
            </a:prstGeom>
            <a:solidFill>
              <a:srgbClr val="F9C271"/>
            </a:solidFill>
            <a:ln w="9525" cap="flat" cmpd="sng" algn="ctr">
              <a:solidFill>
                <a:srgbClr val="F395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Freihandform 38"/>
            <p:cNvSpPr/>
            <p:nvPr/>
          </p:nvSpPr>
          <p:spPr bwMode="auto">
            <a:xfrm>
              <a:off x="5616925" y="5510147"/>
              <a:ext cx="717315" cy="680877"/>
            </a:xfrm>
            <a:custGeom>
              <a:avLst/>
              <a:gdLst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487209 w 1009724"/>
                <a:gd name="connsiteY9" fmla="*/ 543697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511922 w 1009724"/>
                <a:gd name="connsiteY9" fmla="*/ 497800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27191 w 1009724"/>
                <a:gd name="connsiteY4" fmla="*/ 501331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511922 w 1009724"/>
                <a:gd name="connsiteY9" fmla="*/ 497800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37782 w 1009724"/>
                <a:gd name="connsiteY4" fmla="*/ 444843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593125 w 1009724"/>
                <a:gd name="connsiteY8" fmla="*/ 201238 h 963827"/>
                <a:gd name="connsiteX9" fmla="*/ 511922 w 1009724"/>
                <a:gd name="connsiteY9" fmla="*/ 497800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09538 w 1009724"/>
                <a:gd name="connsiteY3" fmla="*/ 518984 h 963827"/>
                <a:gd name="connsiteX4" fmla="*/ 437782 w 1009724"/>
                <a:gd name="connsiteY4" fmla="*/ 444843 h 963827"/>
                <a:gd name="connsiteX5" fmla="*/ 497801 w 1009724"/>
                <a:gd name="connsiteY5" fmla="*/ 148281 h 963827"/>
                <a:gd name="connsiteX6" fmla="*/ 910870 w 1009724"/>
                <a:gd name="connsiteY6" fmla="*/ 0 h 963827"/>
                <a:gd name="connsiteX7" fmla="*/ 1009724 w 1009724"/>
                <a:gd name="connsiteY7" fmla="*/ 84732 h 963827"/>
                <a:gd name="connsiteX8" fmla="*/ 624900 w 1009724"/>
                <a:gd name="connsiteY8" fmla="*/ 218890 h 963827"/>
                <a:gd name="connsiteX9" fmla="*/ 511922 w 1009724"/>
                <a:gd name="connsiteY9" fmla="*/ 497800 h 963827"/>
                <a:gd name="connsiteX10" fmla="*/ 437782 w 1009724"/>
                <a:gd name="connsiteY10" fmla="*/ 593124 h 963827"/>
                <a:gd name="connsiteX11" fmla="*/ 187117 w 1009724"/>
                <a:gd name="connsiteY11" fmla="*/ 691978 h 963827"/>
                <a:gd name="connsiteX12" fmla="*/ 17653 w 1009724"/>
                <a:gd name="connsiteY12" fmla="*/ 963827 h 963827"/>
                <a:gd name="connsiteX13" fmla="*/ 0 w 1009724"/>
                <a:gd name="connsiteY13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37782 w 1009724"/>
                <a:gd name="connsiteY3" fmla="*/ 444843 h 963827"/>
                <a:gd name="connsiteX4" fmla="*/ 497801 w 1009724"/>
                <a:gd name="connsiteY4" fmla="*/ 148281 h 963827"/>
                <a:gd name="connsiteX5" fmla="*/ 910870 w 1009724"/>
                <a:gd name="connsiteY5" fmla="*/ 0 h 963827"/>
                <a:gd name="connsiteX6" fmla="*/ 1009724 w 1009724"/>
                <a:gd name="connsiteY6" fmla="*/ 84732 h 963827"/>
                <a:gd name="connsiteX7" fmla="*/ 624900 w 1009724"/>
                <a:gd name="connsiteY7" fmla="*/ 218890 h 963827"/>
                <a:gd name="connsiteX8" fmla="*/ 511922 w 1009724"/>
                <a:gd name="connsiteY8" fmla="*/ 497800 h 963827"/>
                <a:gd name="connsiteX9" fmla="*/ 437782 w 1009724"/>
                <a:gd name="connsiteY9" fmla="*/ 593124 h 963827"/>
                <a:gd name="connsiteX10" fmla="*/ 187117 w 1009724"/>
                <a:gd name="connsiteY10" fmla="*/ 691978 h 963827"/>
                <a:gd name="connsiteX11" fmla="*/ 17653 w 1009724"/>
                <a:gd name="connsiteY11" fmla="*/ 963827 h 963827"/>
                <a:gd name="connsiteX12" fmla="*/ 0 w 1009724"/>
                <a:gd name="connsiteY12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37782 w 1009724"/>
                <a:gd name="connsiteY3" fmla="*/ 444843 h 963827"/>
                <a:gd name="connsiteX4" fmla="*/ 497801 w 1009724"/>
                <a:gd name="connsiteY4" fmla="*/ 148281 h 963827"/>
                <a:gd name="connsiteX5" fmla="*/ 910870 w 1009724"/>
                <a:gd name="connsiteY5" fmla="*/ 0 h 963827"/>
                <a:gd name="connsiteX6" fmla="*/ 1009724 w 1009724"/>
                <a:gd name="connsiteY6" fmla="*/ 84732 h 963827"/>
                <a:gd name="connsiteX7" fmla="*/ 624900 w 1009724"/>
                <a:gd name="connsiteY7" fmla="*/ 218890 h 963827"/>
                <a:gd name="connsiteX8" fmla="*/ 511922 w 1009724"/>
                <a:gd name="connsiteY8" fmla="*/ 497800 h 963827"/>
                <a:gd name="connsiteX9" fmla="*/ 437782 w 1009724"/>
                <a:gd name="connsiteY9" fmla="*/ 593124 h 963827"/>
                <a:gd name="connsiteX10" fmla="*/ 215361 w 1009724"/>
                <a:gd name="connsiteY10" fmla="*/ 723752 h 963827"/>
                <a:gd name="connsiteX11" fmla="*/ 17653 w 1009724"/>
                <a:gd name="connsiteY11" fmla="*/ 963827 h 963827"/>
                <a:gd name="connsiteX12" fmla="*/ 0 w 1009724"/>
                <a:gd name="connsiteY12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37782 w 1009724"/>
                <a:gd name="connsiteY3" fmla="*/ 444843 h 963827"/>
                <a:gd name="connsiteX4" fmla="*/ 497801 w 1009724"/>
                <a:gd name="connsiteY4" fmla="*/ 148281 h 963827"/>
                <a:gd name="connsiteX5" fmla="*/ 910870 w 1009724"/>
                <a:gd name="connsiteY5" fmla="*/ 0 h 963827"/>
                <a:gd name="connsiteX6" fmla="*/ 1009724 w 1009724"/>
                <a:gd name="connsiteY6" fmla="*/ 84732 h 963827"/>
                <a:gd name="connsiteX7" fmla="*/ 624900 w 1009724"/>
                <a:gd name="connsiteY7" fmla="*/ 218890 h 963827"/>
                <a:gd name="connsiteX8" fmla="*/ 511922 w 1009724"/>
                <a:gd name="connsiteY8" fmla="*/ 497800 h 963827"/>
                <a:gd name="connsiteX9" fmla="*/ 483678 w 1009724"/>
                <a:gd name="connsiteY9" fmla="*/ 593124 h 963827"/>
                <a:gd name="connsiteX10" fmla="*/ 215361 w 1009724"/>
                <a:gd name="connsiteY10" fmla="*/ 723752 h 963827"/>
                <a:gd name="connsiteX11" fmla="*/ 17653 w 1009724"/>
                <a:gd name="connsiteY11" fmla="*/ 963827 h 963827"/>
                <a:gd name="connsiteX12" fmla="*/ 0 w 1009724"/>
                <a:gd name="connsiteY12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37782 w 1009724"/>
                <a:gd name="connsiteY3" fmla="*/ 444843 h 963827"/>
                <a:gd name="connsiteX4" fmla="*/ 497801 w 1009724"/>
                <a:gd name="connsiteY4" fmla="*/ 148281 h 963827"/>
                <a:gd name="connsiteX5" fmla="*/ 910870 w 1009724"/>
                <a:gd name="connsiteY5" fmla="*/ 0 h 963827"/>
                <a:gd name="connsiteX6" fmla="*/ 1009724 w 1009724"/>
                <a:gd name="connsiteY6" fmla="*/ 84732 h 963827"/>
                <a:gd name="connsiteX7" fmla="*/ 624900 w 1009724"/>
                <a:gd name="connsiteY7" fmla="*/ 218890 h 963827"/>
                <a:gd name="connsiteX8" fmla="*/ 557818 w 1009724"/>
                <a:gd name="connsiteY8" fmla="*/ 423659 h 963827"/>
                <a:gd name="connsiteX9" fmla="*/ 483678 w 1009724"/>
                <a:gd name="connsiteY9" fmla="*/ 593124 h 963827"/>
                <a:gd name="connsiteX10" fmla="*/ 215361 w 1009724"/>
                <a:gd name="connsiteY10" fmla="*/ 723752 h 963827"/>
                <a:gd name="connsiteX11" fmla="*/ 17653 w 1009724"/>
                <a:gd name="connsiteY11" fmla="*/ 963827 h 963827"/>
                <a:gd name="connsiteX12" fmla="*/ 0 w 1009724"/>
                <a:gd name="connsiteY12" fmla="*/ 900278 h 963827"/>
                <a:gd name="connsiteX0" fmla="*/ 0 w 1009724"/>
                <a:gd name="connsiteY0" fmla="*/ 900278 h 963827"/>
                <a:gd name="connsiteX1" fmla="*/ 130629 w 1009724"/>
                <a:gd name="connsiteY1" fmla="*/ 681387 h 963827"/>
                <a:gd name="connsiteX2" fmla="*/ 391886 w 1009724"/>
                <a:gd name="connsiteY2" fmla="*/ 547228 h 963827"/>
                <a:gd name="connsiteX3" fmla="*/ 437782 w 1009724"/>
                <a:gd name="connsiteY3" fmla="*/ 444843 h 963827"/>
                <a:gd name="connsiteX4" fmla="*/ 497801 w 1009724"/>
                <a:gd name="connsiteY4" fmla="*/ 148281 h 963827"/>
                <a:gd name="connsiteX5" fmla="*/ 910870 w 1009724"/>
                <a:gd name="connsiteY5" fmla="*/ 0 h 963827"/>
                <a:gd name="connsiteX6" fmla="*/ 1009724 w 1009724"/>
                <a:gd name="connsiteY6" fmla="*/ 84732 h 963827"/>
                <a:gd name="connsiteX7" fmla="*/ 663736 w 1009724"/>
                <a:gd name="connsiteY7" fmla="*/ 208299 h 963827"/>
                <a:gd name="connsiteX8" fmla="*/ 557818 w 1009724"/>
                <a:gd name="connsiteY8" fmla="*/ 423659 h 963827"/>
                <a:gd name="connsiteX9" fmla="*/ 483678 w 1009724"/>
                <a:gd name="connsiteY9" fmla="*/ 593124 h 963827"/>
                <a:gd name="connsiteX10" fmla="*/ 215361 w 1009724"/>
                <a:gd name="connsiteY10" fmla="*/ 723752 h 963827"/>
                <a:gd name="connsiteX11" fmla="*/ 17653 w 1009724"/>
                <a:gd name="connsiteY11" fmla="*/ 963827 h 963827"/>
                <a:gd name="connsiteX12" fmla="*/ 0 w 1009724"/>
                <a:gd name="connsiteY12" fmla="*/ 900278 h 963827"/>
                <a:gd name="connsiteX0" fmla="*/ 24713 w 1034437"/>
                <a:gd name="connsiteY0" fmla="*/ 900278 h 1006193"/>
                <a:gd name="connsiteX1" fmla="*/ 155342 w 1034437"/>
                <a:gd name="connsiteY1" fmla="*/ 681387 h 1006193"/>
                <a:gd name="connsiteX2" fmla="*/ 416599 w 1034437"/>
                <a:gd name="connsiteY2" fmla="*/ 547228 h 1006193"/>
                <a:gd name="connsiteX3" fmla="*/ 462495 w 1034437"/>
                <a:gd name="connsiteY3" fmla="*/ 444843 h 1006193"/>
                <a:gd name="connsiteX4" fmla="*/ 522514 w 1034437"/>
                <a:gd name="connsiteY4" fmla="*/ 148281 h 1006193"/>
                <a:gd name="connsiteX5" fmla="*/ 935583 w 1034437"/>
                <a:gd name="connsiteY5" fmla="*/ 0 h 1006193"/>
                <a:gd name="connsiteX6" fmla="*/ 1034437 w 1034437"/>
                <a:gd name="connsiteY6" fmla="*/ 84732 h 1006193"/>
                <a:gd name="connsiteX7" fmla="*/ 688449 w 1034437"/>
                <a:gd name="connsiteY7" fmla="*/ 208299 h 1006193"/>
                <a:gd name="connsiteX8" fmla="*/ 582531 w 1034437"/>
                <a:gd name="connsiteY8" fmla="*/ 423659 h 1006193"/>
                <a:gd name="connsiteX9" fmla="*/ 508391 w 1034437"/>
                <a:gd name="connsiteY9" fmla="*/ 593124 h 1006193"/>
                <a:gd name="connsiteX10" fmla="*/ 240074 w 1034437"/>
                <a:gd name="connsiteY10" fmla="*/ 723752 h 1006193"/>
                <a:gd name="connsiteX11" fmla="*/ 0 w 1034437"/>
                <a:gd name="connsiteY11" fmla="*/ 1006193 h 1006193"/>
                <a:gd name="connsiteX12" fmla="*/ 24713 w 1034437"/>
                <a:gd name="connsiteY12" fmla="*/ 900278 h 1006193"/>
                <a:gd name="connsiteX0" fmla="*/ 24713 w 1034437"/>
                <a:gd name="connsiteY0" fmla="*/ 900278 h 1006193"/>
                <a:gd name="connsiteX1" fmla="*/ 155342 w 1034437"/>
                <a:gd name="connsiteY1" fmla="*/ 681387 h 1006193"/>
                <a:gd name="connsiteX2" fmla="*/ 416599 w 1034437"/>
                <a:gd name="connsiteY2" fmla="*/ 547228 h 1006193"/>
                <a:gd name="connsiteX3" fmla="*/ 462495 w 1034437"/>
                <a:gd name="connsiteY3" fmla="*/ 444843 h 1006193"/>
                <a:gd name="connsiteX4" fmla="*/ 522514 w 1034437"/>
                <a:gd name="connsiteY4" fmla="*/ 148281 h 1006193"/>
                <a:gd name="connsiteX5" fmla="*/ 935583 w 1034437"/>
                <a:gd name="connsiteY5" fmla="*/ 0 h 1006193"/>
                <a:gd name="connsiteX6" fmla="*/ 1034437 w 1034437"/>
                <a:gd name="connsiteY6" fmla="*/ 84732 h 1006193"/>
                <a:gd name="connsiteX7" fmla="*/ 688449 w 1034437"/>
                <a:gd name="connsiteY7" fmla="*/ 208299 h 1006193"/>
                <a:gd name="connsiteX8" fmla="*/ 582531 w 1034437"/>
                <a:gd name="connsiteY8" fmla="*/ 423659 h 1006193"/>
                <a:gd name="connsiteX9" fmla="*/ 508391 w 1034437"/>
                <a:gd name="connsiteY9" fmla="*/ 593124 h 1006193"/>
                <a:gd name="connsiteX10" fmla="*/ 240074 w 1034437"/>
                <a:gd name="connsiteY10" fmla="*/ 723752 h 1006193"/>
                <a:gd name="connsiteX11" fmla="*/ 0 w 1034437"/>
                <a:gd name="connsiteY11" fmla="*/ 1006193 h 1006193"/>
                <a:gd name="connsiteX12" fmla="*/ 24713 w 1034437"/>
                <a:gd name="connsiteY12" fmla="*/ 900278 h 1006193"/>
                <a:gd name="connsiteX0" fmla="*/ 24713 w 1034437"/>
                <a:gd name="connsiteY0" fmla="*/ 900278 h 1006193"/>
                <a:gd name="connsiteX1" fmla="*/ 155342 w 1034437"/>
                <a:gd name="connsiteY1" fmla="*/ 681387 h 1006193"/>
                <a:gd name="connsiteX2" fmla="*/ 416599 w 1034437"/>
                <a:gd name="connsiteY2" fmla="*/ 547228 h 1006193"/>
                <a:gd name="connsiteX3" fmla="*/ 462495 w 1034437"/>
                <a:gd name="connsiteY3" fmla="*/ 444843 h 1006193"/>
                <a:gd name="connsiteX4" fmla="*/ 522514 w 1034437"/>
                <a:gd name="connsiteY4" fmla="*/ 148281 h 1006193"/>
                <a:gd name="connsiteX5" fmla="*/ 935583 w 1034437"/>
                <a:gd name="connsiteY5" fmla="*/ 0 h 1006193"/>
                <a:gd name="connsiteX6" fmla="*/ 1034437 w 1034437"/>
                <a:gd name="connsiteY6" fmla="*/ 84732 h 1006193"/>
                <a:gd name="connsiteX7" fmla="*/ 688449 w 1034437"/>
                <a:gd name="connsiteY7" fmla="*/ 208299 h 1006193"/>
                <a:gd name="connsiteX8" fmla="*/ 582531 w 1034437"/>
                <a:gd name="connsiteY8" fmla="*/ 423659 h 1006193"/>
                <a:gd name="connsiteX9" fmla="*/ 508391 w 1034437"/>
                <a:gd name="connsiteY9" fmla="*/ 593124 h 1006193"/>
                <a:gd name="connsiteX10" fmla="*/ 240074 w 1034437"/>
                <a:gd name="connsiteY10" fmla="*/ 723752 h 1006193"/>
                <a:gd name="connsiteX11" fmla="*/ 0 w 1034437"/>
                <a:gd name="connsiteY11" fmla="*/ 1006193 h 1006193"/>
                <a:gd name="connsiteX12" fmla="*/ 24713 w 1034437"/>
                <a:gd name="connsiteY12" fmla="*/ 900278 h 1006193"/>
                <a:gd name="connsiteX0" fmla="*/ 24713 w 1034437"/>
                <a:gd name="connsiteY0" fmla="*/ 900278 h 1006193"/>
                <a:gd name="connsiteX1" fmla="*/ 155342 w 1034437"/>
                <a:gd name="connsiteY1" fmla="*/ 681387 h 1006193"/>
                <a:gd name="connsiteX2" fmla="*/ 416599 w 1034437"/>
                <a:gd name="connsiteY2" fmla="*/ 547228 h 1006193"/>
                <a:gd name="connsiteX3" fmla="*/ 462495 w 1034437"/>
                <a:gd name="connsiteY3" fmla="*/ 444843 h 1006193"/>
                <a:gd name="connsiteX4" fmla="*/ 522514 w 1034437"/>
                <a:gd name="connsiteY4" fmla="*/ 148281 h 1006193"/>
                <a:gd name="connsiteX5" fmla="*/ 935583 w 1034437"/>
                <a:gd name="connsiteY5" fmla="*/ 0 h 1006193"/>
                <a:gd name="connsiteX6" fmla="*/ 1034437 w 1034437"/>
                <a:gd name="connsiteY6" fmla="*/ 84732 h 1006193"/>
                <a:gd name="connsiteX7" fmla="*/ 688449 w 1034437"/>
                <a:gd name="connsiteY7" fmla="*/ 208299 h 1006193"/>
                <a:gd name="connsiteX8" fmla="*/ 582531 w 1034437"/>
                <a:gd name="connsiteY8" fmla="*/ 423659 h 1006193"/>
                <a:gd name="connsiteX9" fmla="*/ 508391 w 1034437"/>
                <a:gd name="connsiteY9" fmla="*/ 593124 h 1006193"/>
                <a:gd name="connsiteX10" fmla="*/ 280307 w 1034437"/>
                <a:gd name="connsiteY10" fmla="*/ 745697 h 1006193"/>
                <a:gd name="connsiteX11" fmla="*/ 0 w 1034437"/>
                <a:gd name="connsiteY11" fmla="*/ 1006193 h 1006193"/>
                <a:gd name="connsiteX12" fmla="*/ 24713 w 1034437"/>
                <a:gd name="connsiteY12" fmla="*/ 900278 h 1006193"/>
                <a:gd name="connsiteX0" fmla="*/ 24713 w 1034437"/>
                <a:gd name="connsiteY0" fmla="*/ 900278 h 1006193"/>
                <a:gd name="connsiteX1" fmla="*/ 155342 w 1034437"/>
                <a:gd name="connsiteY1" fmla="*/ 681387 h 1006193"/>
                <a:gd name="connsiteX2" fmla="*/ 416599 w 1034437"/>
                <a:gd name="connsiteY2" fmla="*/ 547228 h 1006193"/>
                <a:gd name="connsiteX3" fmla="*/ 462495 w 1034437"/>
                <a:gd name="connsiteY3" fmla="*/ 444843 h 1006193"/>
                <a:gd name="connsiteX4" fmla="*/ 522514 w 1034437"/>
                <a:gd name="connsiteY4" fmla="*/ 148281 h 1006193"/>
                <a:gd name="connsiteX5" fmla="*/ 935583 w 1034437"/>
                <a:gd name="connsiteY5" fmla="*/ 0 h 1006193"/>
                <a:gd name="connsiteX6" fmla="*/ 1034437 w 1034437"/>
                <a:gd name="connsiteY6" fmla="*/ 84732 h 1006193"/>
                <a:gd name="connsiteX7" fmla="*/ 688449 w 1034437"/>
                <a:gd name="connsiteY7" fmla="*/ 208299 h 1006193"/>
                <a:gd name="connsiteX8" fmla="*/ 582531 w 1034437"/>
                <a:gd name="connsiteY8" fmla="*/ 423659 h 1006193"/>
                <a:gd name="connsiteX9" fmla="*/ 588858 w 1034437"/>
                <a:gd name="connsiteY9" fmla="*/ 626042 h 1006193"/>
                <a:gd name="connsiteX10" fmla="*/ 280307 w 1034437"/>
                <a:gd name="connsiteY10" fmla="*/ 745697 h 1006193"/>
                <a:gd name="connsiteX11" fmla="*/ 0 w 1034437"/>
                <a:gd name="connsiteY11" fmla="*/ 1006193 h 1006193"/>
                <a:gd name="connsiteX12" fmla="*/ 24713 w 1034437"/>
                <a:gd name="connsiteY12" fmla="*/ 900278 h 1006193"/>
                <a:gd name="connsiteX0" fmla="*/ 24713 w 1034437"/>
                <a:gd name="connsiteY0" fmla="*/ 900278 h 1006193"/>
                <a:gd name="connsiteX1" fmla="*/ 155342 w 1034437"/>
                <a:gd name="connsiteY1" fmla="*/ 681387 h 1006193"/>
                <a:gd name="connsiteX2" fmla="*/ 416599 w 1034437"/>
                <a:gd name="connsiteY2" fmla="*/ 547228 h 1006193"/>
                <a:gd name="connsiteX3" fmla="*/ 462495 w 1034437"/>
                <a:gd name="connsiteY3" fmla="*/ 444843 h 1006193"/>
                <a:gd name="connsiteX4" fmla="*/ 522514 w 1034437"/>
                <a:gd name="connsiteY4" fmla="*/ 148281 h 1006193"/>
                <a:gd name="connsiteX5" fmla="*/ 935583 w 1034437"/>
                <a:gd name="connsiteY5" fmla="*/ 0 h 1006193"/>
                <a:gd name="connsiteX6" fmla="*/ 1034437 w 1034437"/>
                <a:gd name="connsiteY6" fmla="*/ 84732 h 1006193"/>
                <a:gd name="connsiteX7" fmla="*/ 688449 w 1034437"/>
                <a:gd name="connsiteY7" fmla="*/ 208299 h 1006193"/>
                <a:gd name="connsiteX8" fmla="*/ 662998 w 1034437"/>
                <a:gd name="connsiteY8" fmla="*/ 390740 h 1006193"/>
                <a:gd name="connsiteX9" fmla="*/ 588858 w 1034437"/>
                <a:gd name="connsiteY9" fmla="*/ 626042 h 1006193"/>
                <a:gd name="connsiteX10" fmla="*/ 280307 w 1034437"/>
                <a:gd name="connsiteY10" fmla="*/ 745697 h 1006193"/>
                <a:gd name="connsiteX11" fmla="*/ 0 w 1034437"/>
                <a:gd name="connsiteY11" fmla="*/ 1006193 h 1006193"/>
                <a:gd name="connsiteX12" fmla="*/ 24713 w 1034437"/>
                <a:gd name="connsiteY12" fmla="*/ 900278 h 1006193"/>
                <a:gd name="connsiteX0" fmla="*/ 24713 w 1034437"/>
                <a:gd name="connsiteY0" fmla="*/ 900278 h 1006193"/>
                <a:gd name="connsiteX1" fmla="*/ 155342 w 1034437"/>
                <a:gd name="connsiteY1" fmla="*/ 681387 h 1006193"/>
                <a:gd name="connsiteX2" fmla="*/ 416599 w 1034437"/>
                <a:gd name="connsiteY2" fmla="*/ 547228 h 1006193"/>
                <a:gd name="connsiteX3" fmla="*/ 462495 w 1034437"/>
                <a:gd name="connsiteY3" fmla="*/ 444843 h 1006193"/>
                <a:gd name="connsiteX4" fmla="*/ 522514 w 1034437"/>
                <a:gd name="connsiteY4" fmla="*/ 148281 h 1006193"/>
                <a:gd name="connsiteX5" fmla="*/ 935583 w 1034437"/>
                <a:gd name="connsiteY5" fmla="*/ 0 h 1006193"/>
                <a:gd name="connsiteX6" fmla="*/ 1034437 w 1034437"/>
                <a:gd name="connsiteY6" fmla="*/ 84732 h 1006193"/>
                <a:gd name="connsiteX7" fmla="*/ 776231 w 1034437"/>
                <a:gd name="connsiteY7" fmla="*/ 211957 h 1006193"/>
                <a:gd name="connsiteX8" fmla="*/ 662998 w 1034437"/>
                <a:gd name="connsiteY8" fmla="*/ 390740 h 1006193"/>
                <a:gd name="connsiteX9" fmla="*/ 588858 w 1034437"/>
                <a:gd name="connsiteY9" fmla="*/ 626042 h 1006193"/>
                <a:gd name="connsiteX10" fmla="*/ 280307 w 1034437"/>
                <a:gd name="connsiteY10" fmla="*/ 745697 h 1006193"/>
                <a:gd name="connsiteX11" fmla="*/ 0 w 1034437"/>
                <a:gd name="connsiteY11" fmla="*/ 1006193 h 1006193"/>
                <a:gd name="connsiteX12" fmla="*/ 24713 w 1034437"/>
                <a:gd name="connsiteY12" fmla="*/ 900278 h 1006193"/>
                <a:gd name="connsiteX0" fmla="*/ 24713 w 1060040"/>
                <a:gd name="connsiteY0" fmla="*/ 900278 h 1006193"/>
                <a:gd name="connsiteX1" fmla="*/ 155342 w 1060040"/>
                <a:gd name="connsiteY1" fmla="*/ 681387 h 1006193"/>
                <a:gd name="connsiteX2" fmla="*/ 416599 w 1060040"/>
                <a:gd name="connsiteY2" fmla="*/ 547228 h 1006193"/>
                <a:gd name="connsiteX3" fmla="*/ 462495 w 1060040"/>
                <a:gd name="connsiteY3" fmla="*/ 444843 h 1006193"/>
                <a:gd name="connsiteX4" fmla="*/ 522514 w 1060040"/>
                <a:gd name="connsiteY4" fmla="*/ 148281 h 1006193"/>
                <a:gd name="connsiteX5" fmla="*/ 935583 w 1060040"/>
                <a:gd name="connsiteY5" fmla="*/ 0 h 1006193"/>
                <a:gd name="connsiteX6" fmla="*/ 1060040 w 1060040"/>
                <a:gd name="connsiteY6" fmla="*/ 124965 h 1006193"/>
                <a:gd name="connsiteX7" fmla="*/ 776231 w 1060040"/>
                <a:gd name="connsiteY7" fmla="*/ 211957 h 1006193"/>
                <a:gd name="connsiteX8" fmla="*/ 662998 w 1060040"/>
                <a:gd name="connsiteY8" fmla="*/ 390740 h 1006193"/>
                <a:gd name="connsiteX9" fmla="*/ 588858 w 1060040"/>
                <a:gd name="connsiteY9" fmla="*/ 626042 h 1006193"/>
                <a:gd name="connsiteX10" fmla="*/ 280307 w 1060040"/>
                <a:gd name="connsiteY10" fmla="*/ 745697 h 1006193"/>
                <a:gd name="connsiteX11" fmla="*/ 0 w 1060040"/>
                <a:gd name="connsiteY11" fmla="*/ 1006193 h 1006193"/>
                <a:gd name="connsiteX12" fmla="*/ 24713 w 1060040"/>
                <a:gd name="connsiteY12" fmla="*/ 900278 h 1006193"/>
                <a:gd name="connsiteX0" fmla="*/ 24713 w 1060040"/>
                <a:gd name="connsiteY0" fmla="*/ 900278 h 1006193"/>
                <a:gd name="connsiteX1" fmla="*/ 155342 w 1060040"/>
                <a:gd name="connsiteY1" fmla="*/ 681387 h 1006193"/>
                <a:gd name="connsiteX2" fmla="*/ 416599 w 1060040"/>
                <a:gd name="connsiteY2" fmla="*/ 547228 h 1006193"/>
                <a:gd name="connsiteX3" fmla="*/ 462495 w 1060040"/>
                <a:gd name="connsiteY3" fmla="*/ 444843 h 1006193"/>
                <a:gd name="connsiteX4" fmla="*/ 522514 w 1060040"/>
                <a:gd name="connsiteY4" fmla="*/ 148281 h 1006193"/>
                <a:gd name="connsiteX5" fmla="*/ 935583 w 1060040"/>
                <a:gd name="connsiteY5" fmla="*/ 0 h 1006193"/>
                <a:gd name="connsiteX6" fmla="*/ 1060040 w 1060040"/>
                <a:gd name="connsiteY6" fmla="*/ 124965 h 1006193"/>
                <a:gd name="connsiteX7" fmla="*/ 776231 w 1060040"/>
                <a:gd name="connsiteY7" fmla="*/ 211957 h 1006193"/>
                <a:gd name="connsiteX8" fmla="*/ 662998 w 1060040"/>
                <a:gd name="connsiteY8" fmla="*/ 390740 h 1006193"/>
                <a:gd name="connsiteX9" fmla="*/ 588858 w 1060040"/>
                <a:gd name="connsiteY9" fmla="*/ 626042 h 1006193"/>
                <a:gd name="connsiteX10" fmla="*/ 305911 w 1060040"/>
                <a:gd name="connsiteY10" fmla="*/ 749354 h 1006193"/>
                <a:gd name="connsiteX11" fmla="*/ 0 w 1060040"/>
                <a:gd name="connsiteY11" fmla="*/ 1006193 h 1006193"/>
                <a:gd name="connsiteX12" fmla="*/ 24713 w 1060040"/>
                <a:gd name="connsiteY12" fmla="*/ 900278 h 1006193"/>
                <a:gd name="connsiteX0" fmla="*/ 24713 w 1060040"/>
                <a:gd name="connsiteY0" fmla="*/ 900278 h 1006193"/>
                <a:gd name="connsiteX1" fmla="*/ 155342 w 1060040"/>
                <a:gd name="connsiteY1" fmla="*/ 681387 h 1006193"/>
                <a:gd name="connsiteX2" fmla="*/ 416599 w 1060040"/>
                <a:gd name="connsiteY2" fmla="*/ 547228 h 1006193"/>
                <a:gd name="connsiteX3" fmla="*/ 462495 w 1060040"/>
                <a:gd name="connsiteY3" fmla="*/ 444843 h 1006193"/>
                <a:gd name="connsiteX4" fmla="*/ 522514 w 1060040"/>
                <a:gd name="connsiteY4" fmla="*/ 148281 h 1006193"/>
                <a:gd name="connsiteX5" fmla="*/ 935583 w 1060040"/>
                <a:gd name="connsiteY5" fmla="*/ 0 h 1006193"/>
                <a:gd name="connsiteX6" fmla="*/ 1060040 w 1060040"/>
                <a:gd name="connsiteY6" fmla="*/ 124965 h 1006193"/>
                <a:gd name="connsiteX7" fmla="*/ 776231 w 1060040"/>
                <a:gd name="connsiteY7" fmla="*/ 211957 h 1006193"/>
                <a:gd name="connsiteX8" fmla="*/ 695916 w 1060040"/>
                <a:gd name="connsiteY8" fmla="*/ 368794 h 1006193"/>
                <a:gd name="connsiteX9" fmla="*/ 588858 w 1060040"/>
                <a:gd name="connsiteY9" fmla="*/ 626042 h 1006193"/>
                <a:gd name="connsiteX10" fmla="*/ 305911 w 1060040"/>
                <a:gd name="connsiteY10" fmla="*/ 749354 h 1006193"/>
                <a:gd name="connsiteX11" fmla="*/ 0 w 1060040"/>
                <a:gd name="connsiteY11" fmla="*/ 1006193 h 1006193"/>
                <a:gd name="connsiteX12" fmla="*/ 24713 w 1060040"/>
                <a:gd name="connsiteY12" fmla="*/ 900278 h 1006193"/>
                <a:gd name="connsiteX0" fmla="*/ 24713 w 1060040"/>
                <a:gd name="connsiteY0" fmla="*/ 900278 h 1006193"/>
                <a:gd name="connsiteX1" fmla="*/ 155342 w 1060040"/>
                <a:gd name="connsiteY1" fmla="*/ 681387 h 1006193"/>
                <a:gd name="connsiteX2" fmla="*/ 416599 w 1060040"/>
                <a:gd name="connsiteY2" fmla="*/ 547228 h 1006193"/>
                <a:gd name="connsiteX3" fmla="*/ 462495 w 1060040"/>
                <a:gd name="connsiteY3" fmla="*/ 444843 h 1006193"/>
                <a:gd name="connsiteX4" fmla="*/ 522514 w 1060040"/>
                <a:gd name="connsiteY4" fmla="*/ 148281 h 1006193"/>
                <a:gd name="connsiteX5" fmla="*/ 935583 w 1060040"/>
                <a:gd name="connsiteY5" fmla="*/ 0 h 1006193"/>
                <a:gd name="connsiteX6" fmla="*/ 1060040 w 1060040"/>
                <a:gd name="connsiteY6" fmla="*/ 124965 h 1006193"/>
                <a:gd name="connsiteX7" fmla="*/ 812807 w 1060040"/>
                <a:gd name="connsiteY7" fmla="*/ 208300 h 1006193"/>
                <a:gd name="connsiteX8" fmla="*/ 695916 w 1060040"/>
                <a:gd name="connsiteY8" fmla="*/ 368794 h 1006193"/>
                <a:gd name="connsiteX9" fmla="*/ 588858 w 1060040"/>
                <a:gd name="connsiteY9" fmla="*/ 626042 h 1006193"/>
                <a:gd name="connsiteX10" fmla="*/ 305911 w 1060040"/>
                <a:gd name="connsiteY10" fmla="*/ 749354 h 1006193"/>
                <a:gd name="connsiteX11" fmla="*/ 0 w 1060040"/>
                <a:gd name="connsiteY11" fmla="*/ 1006193 h 1006193"/>
                <a:gd name="connsiteX12" fmla="*/ 24713 w 1060040"/>
                <a:gd name="connsiteY12" fmla="*/ 900278 h 10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0040" h="1006193">
                  <a:moveTo>
                    <a:pt x="24713" y="900278"/>
                  </a:moveTo>
                  <a:cubicBezTo>
                    <a:pt x="43542" y="853205"/>
                    <a:pt x="90028" y="740229"/>
                    <a:pt x="155342" y="681387"/>
                  </a:cubicBezTo>
                  <a:cubicBezTo>
                    <a:pt x="220656" y="622545"/>
                    <a:pt x="370114" y="574295"/>
                    <a:pt x="416599" y="547228"/>
                  </a:cubicBezTo>
                  <a:cubicBezTo>
                    <a:pt x="467791" y="507804"/>
                    <a:pt x="444843" y="511334"/>
                    <a:pt x="462495" y="444843"/>
                  </a:cubicBezTo>
                  <a:cubicBezTo>
                    <a:pt x="480148" y="378352"/>
                    <a:pt x="443666" y="222422"/>
                    <a:pt x="522514" y="148281"/>
                  </a:cubicBezTo>
                  <a:cubicBezTo>
                    <a:pt x="601362" y="74141"/>
                    <a:pt x="850262" y="10592"/>
                    <a:pt x="935583" y="0"/>
                  </a:cubicBezTo>
                  <a:cubicBezTo>
                    <a:pt x="979125" y="14122"/>
                    <a:pt x="1037681" y="75538"/>
                    <a:pt x="1060040" y="124965"/>
                  </a:cubicBezTo>
                  <a:cubicBezTo>
                    <a:pt x="1007083" y="158505"/>
                    <a:pt x="873494" y="167662"/>
                    <a:pt x="812807" y="208300"/>
                  </a:cubicBezTo>
                  <a:cubicBezTo>
                    <a:pt x="752120" y="248938"/>
                    <a:pt x="733241" y="299170"/>
                    <a:pt x="695916" y="368794"/>
                  </a:cubicBezTo>
                  <a:cubicBezTo>
                    <a:pt x="658591" y="438418"/>
                    <a:pt x="638873" y="601328"/>
                    <a:pt x="588858" y="626042"/>
                  </a:cubicBezTo>
                  <a:cubicBezTo>
                    <a:pt x="507068" y="675470"/>
                    <a:pt x="404054" y="685996"/>
                    <a:pt x="305911" y="749354"/>
                  </a:cubicBezTo>
                  <a:cubicBezTo>
                    <a:pt x="207768" y="812712"/>
                    <a:pt x="31186" y="971476"/>
                    <a:pt x="0" y="1006193"/>
                  </a:cubicBezTo>
                  <a:lnTo>
                    <a:pt x="24713" y="900278"/>
                  </a:lnTo>
                  <a:close/>
                </a:path>
              </a:pathLst>
            </a:custGeom>
            <a:solidFill>
              <a:srgbClr val="F39500">
                <a:lumMod val="75000"/>
              </a:srgbClr>
            </a:solidFill>
            <a:ln w="9525" cap="flat" cmpd="sng" algn="ctr">
              <a:solidFill>
                <a:srgbClr val="F3950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40" name="Freihandform 39"/>
            <p:cNvSpPr/>
            <p:nvPr/>
          </p:nvSpPr>
          <p:spPr bwMode="auto">
            <a:xfrm rot="8018264" flipH="1" flipV="1">
              <a:off x="6028101" y="5544715"/>
              <a:ext cx="255512" cy="115545"/>
            </a:xfrm>
            <a:custGeom>
              <a:avLst/>
              <a:gdLst>
                <a:gd name="connsiteX0" fmla="*/ 308572 w 617144"/>
                <a:gd name="connsiteY0" fmla="*/ 0 h 260202"/>
                <a:gd name="connsiteX1" fmla="*/ 428453 w 617144"/>
                <a:gd name="connsiteY1" fmla="*/ 10220 h 260202"/>
                <a:gd name="connsiteX2" fmla="*/ 617143 w 617144"/>
                <a:gd name="connsiteY2" fmla="*/ 130102 h 260202"/>
                <a:gd name="connsiteX3" fmla="*/ 308572 w 617144"/>
                <a:gd name="connsiteY3" fmla="*/ 130101 h 260202"/>
                <a:gd name="connsiteX4" fmla="*/ 308572 w 617144"/>
                <a:gd name="connsiteY4" fmla="*/ 0 h 260202"/>
                <a:gd name="connsiteX0" fmla="*/ 308572 w 617144"/>
                <a:gd name="connsiteY0" fmla="*/ 0 h 260202"/>
                <a:gd name="connsiteX1" fmla="*/ 428453 w 617144"/>
                <a:gd name="connsiteY1" fmla="*/ 10220 h 260202"/>
                <a:gd name="connsiteX2" fmla="*/ 617143 w 617144"/>
                <a:gd name="connsiteY2" fmla="*/ 130102 h 260202"/>
                <a:gd name="connsiteX0" fmla="*/ 0 w 352783"/>
                <a:gd name="connsiteY0" fmla="*/ 0 h 161118"/>
                <a:gd name="connsiteX1" fmla="*/ 119881 w 352783"/>
                <a:gd name="connsiteY1" fmla="*/ 10220 h 161118"/>
                <a:gd name="connsiteX2" fmla="*/ 308571 w 352783"/>
                <a:gd name="connsiteY2" fmla="*/ 130102 h 161118"/>
                <a:gd name="connsiteX3" fmla="*/ 0 w 352783"/>
                <a:gd name="connsiteY3" fmla="*/ 130101 h 161118"/>
                <a:gd name="connsiteX4" fmla="*/ 0 w 352783"/>
                <a:gd name="connsiteY4" fmla="*/ 0 h 161118"/>
                <a:gd name="connsiteX0" fmla="*/ 0 w 352783"/>
                <a:gd name="connsiteY0" fmla="*/ 0 h 161118"/>
                <a:gd name="connsiteX1" fmla="*/ 119881 w 352783"/>
                <a:gd name="connsiteY1" fmla="*/ 10220 h 161118"/>
                <a:gd name="connsiteX2" fmla="*/ 352782 w 352783"/>
                <a:gd name="connsiteY2" fmla="*/ 161118 h 161118"/>
                <a:gd name="connsiteX0" fmla="*/ 0 w 402073"/>
                <a:gd name="connsiteY0" fmla="*/ 38647 h 199765"/>
                <a:gd name="connsiteX1" fmla="*/ 119881 w 402073"/>
                <a:gd name="connsiteY1" fmla="*/ 48867 h 199765"/>
                <a:gd name="connsiteX2" fmla="*/ 308571 w 402073"/>
                <a:gd name="connsiteY2" fmla="*/ 168749 h 199765"/>
                <a:gd name="connsiteX3" fmla="*/ 0 w 402073"/>
                <a:gd name="connsiteY3" fmla="*/ 168748 h 199765"/>
                <a:gd name="connsiteX4" fmla="*/ 0 w 402073"/>
                <a:gd name="connsiteY4" fmla="*/ 38647 h 199765"/>
                <a:gd name="connsiteX0" fmla="*/ 0 w 402073"/>
                <a:gd name="connsiteY0" fmla="*/ 38647 h 199765"/>
                <a:gd name="connsiteX1" fmla="*/ 119881 w 402073"/>
                <a:gd name="connsiteY1" fmla="*/ 48867 h 199765"/>
                <a:gd name="connsiteX2" fmla="*/ 352782 w 402073"/>
                <a:gd name="connsiteY2" fmla="*/ 199765 h 199765"/>
                <a:gd name="connsiteX0" fmla="*/ 0 w 352783"/>
                <a:gd name="connsiteY0" fmla="*/ 0 h 161118"/>
                <a:gd name="connsiteX1" fmla="*/ 119881 w 352783"/>
                <a:gd name="connsiteY1" fmla="*/ 10220 h 161118"/>
                <a:gd name="connsiteX2" fmla="*/ 308571 w 352783"/>
                <a:gd name="connsiteY2" fmla="*/ 130102 h 161118"/>
                <a:gd name="connsiteX3" fmla="*/ 0 w 352783"/>
                <a:gd name="connsiteY3" fmla="*/ 130101 h 161118"/>
                <a:gd name="connsiteX4" fmla="*/ 0 w 352783"/>
                <a:gd name="connsiteY4" fmla="*/ 0 h 161118"/>
                <a:gd name="connsiteX0" fmla="*/ 0 w 352783"/>
                <a:gd name="connsiteY0" fmla="*/ 0 h 161118"/>
                <a:gd name="connsiteX1" fmla="*/ 119881 w 352783"/>
                <a:gd name="connsiteY1" fmla="*/ 10220 h 161118"/>
                <a:gd name="connsiteX2" fmla="*/ 352782 w 352783"/>
                <a:gd name="connsiteY2" fmla="*/ 161118 h 161118"/>
                <a:gd name="connsiteX0" fmla="*/ 0 w 354390"/>
                <a:gd name="connsiteY0" fmla="*/ 0 h 191400"/>
                <a:gd name="connsiteX1" fmla="*/ 119881 w 354390"/>
                <a:gd name="connsiteY1" fmla="*/ 10220 h 191400"/>
                <a:gd name="connsiteX2" fmla="*/ 308571 w 354390"/>
                <a:gd name="connsiteY2" fmla="*/ 130102 h 191400"/>
                <a:gd name="connsiteX3" fmla="*/ 0 w 354390"/>
                <a:gd name="connsiteY3" fmla="*/ 130101 h 191400"/>
                <a:gd name="connsiteX4" fmla="*/ 0 w 354390"/>
                <a:gd name="connsiteY4" fmla="*/ 0 h 191400"/>
                <a:gd name="connsiteX0" fmla="*/ 0 w 354390"/>
                <a:gd name="connsiteY0" fmla="*/ 0 h 191400"/>
                <a:gd name="connsiteX1" fmla="*/ 119881 w 354390"/>
                <a:gd name="connsiteY1" fmla="*/ 10220 h 191400"/>
                <a:gd name="connsiteX2" fmla="*/ 354389 w 354390"/>
                <a:gd name="connsiteY2" fmla="*/ 191400 h 191400"/>
                <a:gd name="connsiteX0" fmla="*/ 0 w 354389"/>
                <a:gd name="connsiteY0" fmla="*/ 0 h 191400"/>
                <a:gd name="connsiteX1" fmla="*/ 119881 w 354389"/>
                <a:gd name="connsiteY1" fmla="*/ 10220 h 191400"/>
                <a:gd name="connsiteX2" fmla="*/ 308571 w 354389"/>
                <a:gd name="connsiteY2" fmla="*/ 130102 h 191400"/>
                <a:gd name="connsiteX3" fmla="*/ 0 w 354389"/>
                <a:gd name="connsiteY3" fmla="*/ 130101 h 191400"/>
                <a:gd name="connsiteX4" fmla="*/ 0 w 354389"/>
                <a:gd name="connsiteY4" fmla="*/ 0 h 191400"/>
                <a:gd name="connsiteX0" fmla="*/ 0 w 354389"/>
                <a:gd name="connsiteY0" fmla="*/ 0 h 191400"/>
                <a:gd name="connsiteX1" fmla="*/ 119881 w 354389"/>
                <a:gd name="connsiteY1" fmla="*/ 10220 h 191400"/>
                <a:gd name="connsiteX2" fmla="*/ 354389 w 354389"/>
                <a:gd name="connsiteY2" fmla="*/ 191400 h 191400"/>
                <a:gd name="connsiteX0" fmla="*/ 0 w 366513"/>
                <a:gd name="connsiteY0" fmla="*/ 0 h 170751"/>
                <a:gd name="connsiteX1" fmla="*/ 119881 w 366513"/>
                <a:gd name="connsiteY1" fmla="*/ 10220 h 170751"/>
                <a:gd name="connsiteX2" fmla="*/ 308571 w 366513"/>
                <a:gd name="connsiteY2" fmla="*/ 130102 h 170751"/>
                <a:gd name="connsiteX3" fmla="*/ 0 w 366513"/>
                <a:gd name="connsiteY3" fmla="*/ 130101 h 170751"/>
                <a:gd name="connsiteX4" fmla="*/ 0 w 366513"/>
                <a:gd name="connsiteY4" fmla="*/ 0 h 170751"/>
                <a:gd name="connsiteX0" fmla="*/ 0 w 366513"/>
                <a:gd name="connsiteY0" fmla="*/ 0 h 170751"/>
                <a:gd name="connsiteX1" fmla="*/ 119881 w 366513"/>
                <a:gd name="connsiteY1" fmla="*/ 10220 h 170751"/>
                <a:gd name="connsiteX2" fmla="*/ 366513 w 366513"/>
                <a:gd name="connsiteY2" fmla="*/ 170751 h 170751"/>
                <a:gd name="connsiteX0" fmla="*/ 0 w 366513"/>
                <a:gd name="connsiteY0" fmla="*/ 0 h 170751"/>
                <a:gd name="connsiteX1" fmla="*/ 119881 w 366513"/>
                <a:gd name="connsiteY1" fmla="*/ 10220 h 170751"/>
                <a:gd name="connsiteX2" fmla="*/ 308571 w 366513"/>
                <a:gd name="connsiteY2" fmla="*/ 130102 h 170751"/>
                <a:gd name="connsiteX3" fmla="*/ 0 w 366513"/>
                <a:gd name="connsiteY3" fmla="*/ 130101 h 170751"/>
                <a:gd name="connsiteX4" fmla="*/ 0 w 366513"/>
                <a:gd name="connsiteY4" fmla="*/ 0 h 170751"/>
                <a:gd name="connsiteX0" fmla="*/ 0 w 366513"/>
                <a:gd name="connsiteY0" fmla="*/ 0 h 170751"/>
                <a:gd name="connsiteX1" fmla="*/ 134411 w 366513"/>
                <a:gd name="connsiteY1" fmla="*/ 51959 h 170751"/>
                <a:gd name="connsiteX2" fmla="*/ 366513 w 366513"/>
                <a:gd name="connsiteY2" fmla="*/ 170751 h 170751"/>
                <a:gd name="connsiteX0" fmla="*/ 11081 w 377594"/>
                <a:gd name="connsiteY0" fmla="*/ 0 h 170751"/>
                <a:gd name="connsiteX1" fmla="*/ 130962 w 377594"/>
                <a:gd name="connsiteY1" fmla="*/ 10220 h 170751"/>
                <a:gd name="connsiteX2" fmla="*/ 319652 w 377594"/>
                <a:gd name="connsiteY2" fmla="*/ 130102 h 170751"/>
                <a:gd name="connsiteX3" fmla="*/ 11081 w 377594"/>
                <a:gd name="connsiteY3" fmla="*/ 130101 h 170751"/>
                <a:gd name="connsiteX4" fmla="*/ 11081 w 377594"/>
                <a:gd name="connsiteY4" fmla="*/ 0 h 170751"/>
                <a:gd name="connsiteX0" fmla="*/ 0 w 377594"/>
                <a:gd name="connsiteY0" fmla="*/ 30781 h 170751"/>
                <a:gd name="connsiteX1" fmla="*/ 145492 w 377594"/>
                <a:gd name="connsiteY1" fmla="*/ 51959 h 170751"/>
                <a:gd name="connsiteX2" fmla="*/ 377594 w 377594"/>
                <a:gd name="connsiteY2" fmla="*/ 170751 h 17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7594" h="170751" stroke="0" extrusionOk="0">
                  <a:moveTo>
                    <a:pt x="11081" y="0"/>
                  </a:moveTo>
                  <a:cubicBezTo>
                    <a:pt x="52259" y="0"/>
                    <a:pt x="93020" y="3475"/>
                    <a:pt x="130962" y="10220"/>
                  </a:cubicBezTo>
                  <a:cubicBezTo>
                    <a:pt x="245312" y="30548"/>
                    <a:pt x="255875" y="20428"/>
                    <a:pt x="319652" y="130102"/>
                  </a:cubicBezTo>
                  <a:lnTo>
                    <a:pt x="11081" y="130101"/>
                  </a:lnTo>
                  <a:lnTo>
                    <a:pt x="11081" y="0"/>
                  </a:lnTo>
                  <a:close/>
                </a:path>
                <a:path w="377594" h="170751" fill="none">
                  <a:moveTo>
                    <a:pt x="0" y="30781"/>
                  </a:moveTo>
                  <a:cubicBezTo>
                    <a:pt x="41178" y="30781"/>
                    <a:pt x="107550" y="45214"/>
                    <a:pt x="145492" y="51959"/>
                  </a:cubicBezTo>
                  <a:cubicBezTo>
                    <a:pt x="259842" y="72287"/>
                    <a:pt x="326109" y="131162"/>
                    <a:pt x="377594" y="170751"/>
                  </a:cubicBezTo>
                </a:path>
              </a:pathLst>
            </a:custGeom>
            <a:noFill/>
            <a:ln w="38100" cap="flat" cmpd="sng" algn="ctr">
              <a:solidFill>
                <a:sysClr val="window" lastClr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41" name="Oval 210"/>
            <p:cNvSpPr>
              <a:spLocks noChangeArrowheads="1"/>
            </p:cNvSpPr>
            <p:nvPr/>
          </p:nvSpPr>
          <p:spPr bwMode="auto">
            <a:xfrm>
              <a:off x="5850072" y="5888001"/>
              <a:ext cx="125511" cy="11709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cxnSp>
          <p:nvCxnSpPr>
            <p:cNvPr id="42" name="Gerade Verbindung mit Pfeil 41"/>
            <p:cNvCxnSpPr/>
            <p:nvPr/>
          </p:nvCxnSpPr>
          <p:spPr bwMode="auto">
            <a:xfrm>
              <a:off x="5768565" y="5876120"/>
              <a:ext cx="0" cy="237638"/>
            </a:xfrm>
            <a:prstGeom prst="straightConnector1">
              <a:avLst/>
            </a:prstGeom>
            <a:solidFill>
              <a:srgbClr val="F9C271"/>
            </a:solidFill>
            <a:ln w="28575" cap="flat" cmpd="sng" algn="ctr">
              <a:solidFill>
                <a:sysClr val="window" lastClr="FFFF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3" name="Oval 210"/>
            <p:cNvSpPr>
              <a:spLocks noChangeArrowheads="1"/>
            </p:cNvSpPr>
            <p:nvPr/>
          </p:nvSpPr>
          <p:spPr bwMode="auto">
            <a:xfrm>
              <a:off x="5707321" y="5719262"/>
              <a:ext cx="120875" cy="121664"/>
            </a:xfrm>
            <a:prstGeom prst="ellipse">
              <a:avLst/>
            </a:prstGeom>
            <a:solidFill>
              <a:srgbClr val="6AB4D8">
                <a:alpha val="38824"/>
              </a:srgbClr>
            </a:solidFill>
            <a:ln w="9525">
              <a:solidFill>
                <a:srgbClr val="7F7F7F">
                  <a:alpha val="50196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44" name="Oval 210"/>
            <p:cNvSpPr>
              <a:spLocks noChangeArrowheads="1"/>
            </p:cNvSpPr>
            <p:nvPr/>
          </p:nvSpPr>
          <p:spPr bwMode="auto">
            <a:xfrm>
              <a:off x="5845924" y="5694100"/>
              <a:ext cx="120875" cy="121664"/>
            </a:xfrm>
            <a:prstGeom prst="ellipse">
              <a:avLst/>
            </a:prstGeom>
            <a:solidFill>
              <a:srgbClr val="6AB4D8">
                <a:alpha val="38824"/>
              </a:srgbClr>
            </a:solidFill>
            <a:ln w="9525">
              <a:solidFill>
                <a:srgbClr val="7F7F7F">
                  <a:alpha val="50196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sp>
          <p:nvSpPr>
            <p:cNvPr id="45" name="Oval 210"/>
            <p:cNvSpPr>
              <a:spLocks noChangeArrowheads="1"/>
            </p:cNvSpPr>
            <p:nvPr/>
          </p:nvSpPr>
          <p:spPr bwMode="auto">
            <a:xfrm>
              <a:off x="5958513" y="5642894"/>
              <a:ext cx="125511" cy="117090"/>
            </a:xfrm>
            <a:prstGeom prst="ellipse">
              <a:avLst/>
            </a:prstGeom>
            <a:solidFill>
              <a:srgbClr val="6AB4D8"/>
            </a:solidFill>
            <a:ln w="9525">
              <a:solidFill>
                <a:sysClr val="window" lastClr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Times"/>
                <a:ea typeface="+mn-ea"/>
                <a:cs typeface="+mn-cs"/>
              </a:endParaRPr>
            </a:p>
          </p:txBody>
        </p:sp>
        <p:cxnSp>
          <p:nvCxnSpPr>
            <p:cNvPr id="46" name="Gerade Verbindung mit Pfeil 45"/>
            <p:cNvCxnSpPr/>
            <p:nvPr/>
          </p:nvCxnSpPr>
          <p:spPr bwMode="auto">
            <a:xfrm>
              <a:off x="5768565" y="5524612"/>
              <a:ext cx="0" cy="176636"/>
            </a:xfrm>
            <a:prstGeom prst="straightConnector1">
              <a:avLst/>
            </a:prstGeom>
            <a:solidFill>
              <a:srgbClr val="F9C271"/>
            </a:solidFill>
            <a:ln w="28575" cap="flat" cmpd="sng" algn="ctr">
              <a:solidFill>
                <a:sysClr val="window" lastClr="FFFF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5362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6324CA-9AB5-46F5-B05A-AD5D414A9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Why this question?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Our approach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The results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Our conclusion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An outlook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AB34F25-B120-4C79-8B81-F6015F02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7176784-2A66-4234-8BED-D9114530DDA5}"/>
              </a:ext>
            </a:extLst>
          </p:cNvPr>
          <p:cNvSpPr/>
          <p:nvPr/>
        </p:nvSpPr>
        <p:spPr>
          <a:xfrm>
            <a:off x="4572000" y="1604675"/>
            <a:ext cx="4176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89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6324CA-9AB5-46F5-B05A-AD5D414A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1512000"/>
            <a:ext cx="4121427" cy="4248000"/>
          </a:xfrm>
        </p:spPr>
        <p:txBody>
          <a:bodyPr/>
          <a:lstStyle/>
          <a:p>
            <a:endParaRPr lang="en-GB" sz="1600" b="0" dirty="0"/>
          </a:p>
          <a:p>
            <a:r>
              <a:rPr lang="en-GB" sz="1600" b="0" dirty="0"/>
              <a:t>A lot of peer-reviewed studies link observed root uptake and translocation to lipophilicity of compounds</a:t>
            </a:r>
          </a:p>
          <a:p>
            <a:r>
              <a:rPr lang="en-GB" sz="1600" b="0" dirty="0"/>
              <a:t>OECD guideline development ongoing: see </a:t>
            </a:r>
            <a:r>
              <a:rPr lang="en-GB" sz="1600" b="0" dirty="0">
                <a:solidFill>
                  <a:srgbClr val="FF0000"/>
                </a:solidFill>
              </a:rPr>
              <a:t>Poster XYZ</a:t>
            </a:r>
          </a:p>
          <a:p>
            <a:endParaRPr lang="en-GB" sz="1600" b="0" dirty="0"/>
          </a:p>
          <a:p>
            <a:endParaRPr lang="en-GB" sz="1600" b="0" dirty="0"/>
          </a:p>
          <a:p>
            <a:endParaRPr lang="en-GB" sz="1600" b="0" dirty="0"/>
          </a:p>
          <a:p>
            <a:r>
              <a:rPr lang="en-GB" sz="1600" b="0" dirty="0"/>
              <a:t>Root uptake and translocation are described by the Transpiration Stream Concentration Factor (TSCF)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AB34F25-B120-4C79-8B81-F6015F02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713BEB6-7B5E-47D3-8653-C69AACBAD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945" y="1476450"/>
            <a:ext cx="3765514" cy="1800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A44CAFFB-410B-469C-82B2-C3D5ADBB5E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5" t="25760" r="17710"/>
          <a:stretch/>
        </p:blipFill>
        <p:spPr>
          <a:xfrm>
            <a:off x="4750881" y="3676876"/>
            <a:ext cx="3942546" cy="18953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158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6324CA-9AB5-46F5-B05A-AD5D414A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1512000"/>
            <a:ext cx="4121427" cy="4248000"/>
          </a:xfrm>
        </p:spPr>
        <p:txBody>
          <a:bodyPr/>
          <a:lstStyle/>
          <a:p>
            <a:r>
              <a:rPr lang="en-GB" sz="1600" b="0" dirty="0"/>
              <a:t>Lipophilicity is expressed by log P (log Kow of non-ionised molecule species)</a:t>
            </a:r>
          </a:p>
          <a:p>
            <a:endParaRPr lang="en-GB" sz="1600" b="0" dirty="0"/>
          </a:p>
          <a:p>
            <a:endParaRPr lang="en-GB" sz="1600" b="0" dirty="0"/>
          </a:p>
          <a:p>
            <a:endParaRPr lang="en-GB" sz="1600" b="0" dirty="0"/>
          </a:p>
          <a:p>
            <a:endParaRPr lang="en-GB" sz="1600" b="0" dirty="0"/>
          </a:p>
          <a:p>
            <a:r>
              <a:rPr lang="en-GB" sz="1600" b="0" dirty="0"/>
              <a:t>Different curves proposed to describe the relationship</a:t>
            </a:r>
          </a:p>
          <a:p>
            <a:endParaRPr lang="en-GB" sz="1600" b="0" dirty="0"/>
          </a:p>
          <a:p>
            <a:endParaRPr lang="en-GB" sz="1600" b="0" dirty="0"/>
          </a:p>
          <a:p>
            <a:r>
              <a:rPr lang="en-GB" sz="1600" b="0" dirty="0"/>
              <a:t>Quite some variability linking log P and experimental TSCF (pH)</a:t>
            </a:r>
            <a:br>
              <a:rPr lang="en-GB" sz="1600" b="0" dirty="0"/>
            </a:br>
            <a:r>
              <a:rPr lang="en-GB" sz="1600" b="0" dirty="0"/>
              <a:t>(Doucette </a:t>
            </a:r>
            <a:r>
              <a:rPr lang="en-GB" sz="1600" b="0" i="1" dirty="0"/>
              <a:t>et al</a:t>
            </a:r>
            <a:r>
              <a:rPr lang="en-GB" sz="1600" b="0" dirty="0"/>
              <a:t>., 2018)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AB34F25-B120-4C79-8B81-F6015F02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7F74A11-4DFC-4A4A-9823-BB0F5C65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427" y="1557339"/>
            <a:ext cx="1510832" cy="16197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E77381D7-8B92-4F4B-8298-23374DD13620}"/>
              </a:ext>
            </a:extLst>
          </p:cNvPr>
          <p:cNvSpPr/>
          <p:nvPr/>
        </p:nvSpPr>
        <p:spPr>
          <a:xfrm flipH="1">
            <a:off x="6705600" y="1557339"/>
            <a:ext cx="2043109" cy="1619721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800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buClr>
                <a:schemeClr val="accent1">
                  <a:lumMod val="50000"/>
                </a:schemeClr>
              </a:buClr>
              <a:buSzPct val="70000"/>
            </a:pPr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Log P - partition coefficient</a:t>
            </a:r>
          </a:p>
          <a:p>
            <a:pPr eaLnBrk="0" fontAlgn="base" hangingPunct="0">
              <a:buClr>
                <a:schemeClr val="accent1">
                  <a:lumMod val="50000"/>
                </a:schemeClr>
              </a:buClr>
              <a:buSzPct val="70000"/>
            </a:pP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non-ionised species of a compound</a:t>
            </a:r>
          </a:p>
          <a:p>
            <a:pPr eaLnBrk="0" fontAlgn="base" hangingPunct="0">
              <a:buClr>
                <a:schemeClr val="accent1">
                  <a:lumMod val="50000"/>
                </a:schemeClr>
              </a:buClr>
              <a:buSzPct val="70000"/>
            </a:pP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buClr>
                <a:schemeClr val="accent1">
                  <a:lumMod val="50000"/>
                </a:schemeClr>
              </a:buClr>
              <a:buSzPct val="70000"/>
            </a:pPr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Log D - distribution coefficient</a:t>
            </a:r>
          </a:p>
          <a:p>
            <a:pPr marL="85725" indent="-85725" eaLnBrk="0" fontAlgn="base" hangingPunct="0">
              <a:buClr>
                <a:schemeClr val="accent1">
                  <a:lumMod val="50000"/>
                </a:schemeClr>
              </a:buClr>
              <a:buSzPct val="70000"/>
              <a:buFontTx/>
              <a:buChar char="-"/>
            </a:pP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equal to log P for non-ionisable compounds</a:t>
            </a:r>
          </a:p>
          <a:p>
            <a:pPr marL="85725" indent="-85725" eaLnBrk="0" fontAlgn="base" hangingPunct="0">
              <a:buClr>
                <a:schemeClr val="accent1">
                  <a:lumMod val="50000"/>
                </a:schemeClr>
              </a:buClr>
              <a:buSzPct val="70000"/>
              <a:buFontTx/>
              <a:buChar char="-"/>
            </a:pP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pH-dependent for ionisable compounds 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97C6F51-5802-4DC0-96F3-38F1D8B3A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428" y="3497663"/>
            <a:ext cx="3609145" cy="21642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4F8CE61C-43E5-40BE-B4FB-CD4E877C5CD3}"/>
              </a:ext>
            </a:extLst>
          </p:cNvPr>
          <p:cNvSpPr/>
          <p:nvPr/>
        </p:nvSpPr>
        <p:spPr>
          <a:xfrm>
            <a:off x="844743" y="4275782"/>
            <a:ext cx="3727257" cy="29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Briggs, G.G.,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Bromilow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R.H., Evans, A.A., 1982. Relationships between lipophilicity and root uptake and translocation of non-ionized chemicals by barley.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Pestic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Sci. 13 (5), 495–504. 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Dettenmaier, E.M., Doucette, W.J., Bugbee, B., 2009. Chemical hydrophobicity and uptake by plant roots. Environ. Sci. Technol. 43, 324–329.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77F016F-B496-450C-B275-51B64827B13D}"/>
              </a:ext>
            </a:extLst>
          </p:cNvPr>
          <p:cNvSpPr/>
          <p:nvPr/>
        </p:nvSpPr>
        <p:spPr>
          <a:xfrm>
            <a:off x="1266579" y="5791894"/>
            <a:ext cx="7482134" cy="3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Doucette,W.J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Shunthirasingham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C., Dettenmaier, E.M., Zaleski, R.T.,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Fantke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P., Arnot, J.A.,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 A review of measured bioaccumulation data on terrestrial plants for organic chemicals: metrics, variability, and the need for standardized measurement protocol. </a:t>
            </a:r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Environ. </a:t>
            </a:r>
            <a:r>
              <a:rPr lang="fr-FR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Toxicol</a:t>
            </a:r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fr-F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37 (1), 21–33.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3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6324CA-9AB5-46F5-B05A-AD5D414A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1512000"/>
            <a:ext cx="8307289" cy="4248000"/>
          </a:xfrm>
        </p:spPr>
        <p:txBody>
          <a:bodyPr anchor="ctr"/>
          <a:lstStyle/>
          <a:p>
            <a:r>
              <a:rPr lang="en-GB" sz="2000" dirty="0"/>
              <a:t>Can log D help to reduce the observed variability? </a:t>
            </a:r>
          </a:p>
          <a:p>
            <a:endParaRPr lang="en-GB" sz="2000" dirty="0"/>
          </a:p>
          <a:p>
            <a:r>
              <a:rPr lang="en-GB" sz="2000" dirty="0"/>
              <a:t>Which relationship exists between log D and TSCF?</a:t>
            </a:r>
          </a:p>
          <a:p>
            <a:endParaRPr lang="en-GB" sz="2000" dirty="0"/>
          </a:p>
          <a:p>
            <a:r>
              <a:rPr lang="en-GB" sz="2000" dirty="0"/>
              <a:t>Can a simple mathematical model describe the relationship?</a:t>
            </a:r>
          </a:p>
          <a:p>
            <a:endParaRPr lang="en-GB" sz="20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AB34F25-B120-4C79-8B81-F6015F02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356609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DE1E344-FFF1-4B89-B329-459A89104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1512000"/>
            <a:ext cx="8280000" cy="4245896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GB" sz="1600" dirty="0"/>
              <a:t>Experimental TSCF values</a:t>
            </a:r>
            <a:br>
              <a:rPr lang="en-GB" sz="1600" dirty="0"/>
            </a:br>
            <a:r>
              <a:rPr lang="en-GB" sz="1200" b="0" dirty="0"/>
              <a:t>papers reviewed by Doucette </a:t>
            </a:r>
            <a:r>
              <a:rPr lang="en-GB" sz="1200" b="0" i="1" dirty="0"/>
              <a:t>et al.</a:t>
            </a:r>
            <a:r>
              <a:rPr lang="en-GB" sz="1200" b="0" dirty="0"/>
              <a:t> (2018)</a:t>
            </a:r>
            <a:br>
              <a:rPr lang="en-GB" sz="1200" b="0" dirty="0"/>
            </a:br>
            <a:r>
              <a:rPr lang="en-GB" sz="1200" b="0" dirty="0"/>
              <a:t>and study by </a:t>
            </a:r>
            <a:r>
              <a:rPr lang="en-GB" sz="1200" b="0" dirty="0" err="1"/>
              <a:t>Lamshoeft</a:t>
            </a:r>
            <a:r>
              <a:rPr lang="en-GB" sz="1200" b="0" dirty="0"/>
              <a:t> </a:t>
            </a:r>
            <a:r>
              <a:rPr lang="en-GB" sz="1200" b="0" i="1" dirty="0"/>
              <a:t>et al.</a:t>
            </a:r>
            <a:r>
              <a:rPr lang="en-GB" sz="1200" b="0" dirty="0"/>
              <a:t> (2018)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200" dirty="0"/>
              <a:t>Non-ionisable and ionisable compounds,</a:t>
            </a:r>
            <a:br>
              <a:rPr lang="en-GB" sz="1200" dirty="0"/>
            </a:br>
            <a:r>
              <a:rPr lang="en-GB" sz="1200" dirty="0"/>
              <a:t>no </a:t>
            </a:r>
            <a:r>
              <a:rPr lang="en-GB" sz="1200" dirty="0" err="1"/>
              <a:t>perfluorinated</a:t>
            </a:r>
            <a:r>
              <a:rPr lang="en-GB" sz="1200" dirty="0"/>
              <a:t> alkyl acids (PFAA)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200" dirty="0"/>
              <a:t>Intact plants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200" dirty="0"/>
              <a:t>Exposure duration at least 1 d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200" dirty="0"/>
              <a:t>Medium/high data confidence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GB" sz="1600" dirty="0"/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GB" sz="1600" dirty="0"/>
          </a:p>
          <a:p>
            <a:pPr marL="287338" lvl="1" indent="0">
              <a:spcBef>
                <a:spcPts val="600"/>
              </a:spcBef>
              <a:spcAft>
                <a:spcPts val="0"/>
              </a:spcAft>
              <a:buNone/>
            </a:pPr>
            <a:br>
              <a:rPr lang="en-GB" sz="1600" dirty="0"/>
            </a:br>
            <a:endParaRPr lang="en-GB" sz="16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600" dirty="0"/>
              <a:t>80:20 split into training set (n = 80) and test set (n = 17)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Starting with lowest log D value, every 5</a:t>
            </a:r>
            <a:r>
              <a:rPr lang="en-US" sz="1200" baseline="30000" dirty="0"/>
              <a:t>th </a:t>
            </a:r>
            <a:r>
              <a:rPr lang="en-US" sz="1200" dirty="0"/>
              <a:t>value (incl. duplicates) is assigned to the same group </a:t>
            </a:r>
            <a:r>
              <a:rPr lang="en-US" sz="1200" dirty="0">
                <a:sym typeface="Wingdings" panose="05000000000000000000" pitchFamily="2" charset="2"/>
              </a:rPr>
              <a:t> </a:t>
            </a:r>
            <a:r>
              <a:rPr lang="en-US" sz="1200" dirty="0"/>
              <a:t>Log D range of overall data set to be covered in training set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200" dirty="0"/>
              <a:t>Test set: group containing about 20% of the overall TSCF data set</a:t>
            </a:r>
            <a:endParaRPr lang="en-GB" sz="12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4CC7F5B-A3AD-4242-932F-4369F51C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Data set</a:t>
            </a:r>
            <a:br>
              <a:rPr lang="en-GB" dirty="0"/>
            </a:br>
            <a:endParaRPr lang="en-GB" sz="2000" b="0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117927D-C56A-4522-B3FA-8EE5141134B4}"/>
              </a:ext>
            </a:extLst>
          </p:cNvPr>
          <p:cNvGrpSpPr/>
          <p:nvPr/>
        </p:nvGrpSpPr>
        <p:grpSpPr>
          <a:xfrm>
            <a:off x="1009571" y="1784518"/>
            <a:ext cx="7654561" cy="2497003"/>
            <a:chOff x="1009571" y="3260893"/>
            <a:chExt cx="7654561" cy="2497003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9ECA8857-63F5-424C-8926-3DABF018C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4132" y="3260893"/>
              <a:ext cx="3600000" cy="2497003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Pfeil: nach rechts 10">
              <a:extLst>
                <a:ext uri="{FF2B5EF4-FFF2-40B4-BE49-F238E27FC236}">
                  <a16:creationId xmlns:a16="http://schemas.microsoft.com/office/drawing/2014/main" id="{F74BFB91-63A8-465B-9769-2ED6FB02F6D2}"/>
                </a:ext>
              </a:extLst>
            </p:cNvPr>
            <p:cNvSpPr/>
            <p:nvPr/>
          </p:nvSpPr>
          <p:spPr>
            <a:xfrm>
              <a:off x="1009571" y="5182596"/>
              <a:ext cx="4162503" cy="55145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lvl="1">
                <a:tabLst>
                  <a:tab pos="361950" algn="l"/>
                </a:tabLst>
              </a:pPr>
              <a:r>
                <a:rPr lang="en-GB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Data set for further evaluation (n = 97)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D62022A-78B3-4A7E-8F26-BCEA92D7EC1A}"/>
              </a:ext>
            </a:extLst>
          </p:cNvPr>
          <p:cNvGrpSpPr/>
          <p:nvPr/>
        </p:nvGrpSpPr>
        <p:grpSpPr>
          <a:xfrm>
            <a:off x="5984861" y="2190922"/>
            <a:ext cx="2015744" cy="1651534"/>
            <a:chOff x="5984861" y="2190922"/>
            <a:chExt cx="2015744" cy="1651534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E3983B68-B8A1-499D-9803-F17ED5E54A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15261" y="3731621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05724C70-7B62-453C-AEB5-7900C9B694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84861" y="3731621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79742EB8-4106-41F6-8A32-561A298144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26161" y="3634948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4A178AC4-314A-4861-A1F5-AFE06FFA81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34103" y="3711265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CF97464B-FD06-4B33-9FEB-116FC3C826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0892" y="3588866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735D3B9-8C3C-4032-A222-376A77704B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11141" y="3757112"/>
              <a:ext cx="85344" cy="8534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F593BD-0C00-45D2-8D51-68C7A986D9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6485" y="3592276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71C139ED-6351-4706-ADBD-82C079C846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6485" y="3516208"/>
              <a:ext cx="85344" cy="8534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4D0B8E4D-4CDD-487A-95CD-26CD7A233C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96485" y="3422650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52020116-5706-4882-B4C9-C2243E88CA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75242" y="2387772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D8F384C8-A480-468B-B260-C22133301E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1142" y="2387772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DDC4C7E8-3F1D-490F-A1A6-905308BD94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7967" y="2508422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D186EE96-A0FB-46AD-BF88-0B9EED85B5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11767" y="2206797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4F33D317-2F7B-4186-81D9-05D1240198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64217" y="2190922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FFA1566B-824C-42CB-8AA0-03665CA3C4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2492" y="2209972"/>
              <a:ext cx="85344" cy="853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F47F74AC-FEF0-45D0-9FE0-260D423CECBE}"/>
              </a:ext>
            </a:extLst>
          </p:cNvPr>
          <p:cNvGrpSpPr/>
          <p:nvPr/>
        </p:nvGrpSpPr>
        <p:grpSpPr>
          <a:xfrm>
            <a:off x="8075677" y="1752768"/>
            <a:ext cx="652557" cy="230832"/>
            <a:chOff x="7900411" y="4054870"/>
            <a:chExt cx="652557" cy="230832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AAC1A086-8306-425C-903C-7E6CC93277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00411" y="4132725"/>
              <a:ext cx="108000" cy="108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A4E09920-A46A-4E1A-92E2-73E41EA1BC1D}"/>
                </a:ext>
              </a:extLst>
            </p:cNvPr>
            <p:cNvSpPr txBox="1"/>
            <p:nvPr/>
          </p:nvSpPr>
          <p:spPr>
            <a:xfrm>
              <a:off x="7957933" y="405487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Arial" panose="020B0604020202020204" pitchFamily="34" charset="0"/>
                  <a:cs typeface="Arial" panose="020B0604020202020204" pitchFamily="34" charset="0"/>
                </a:rPr>
                <a:t>Test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304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FACB0707-498F-4ABB-B8CB-C39B16A62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3545473"/>
            <a:ext cx="8280000" cy="1787983"/>
          </a:xfrm>
        </p:spPr>
        <p:txBody>
          <a:bodyPr anchor="ctr"/>
          <a:lstStyle/>
          <a:p>
            <a:r>
              <a:rPr lang="en-GB" sz="1600" b="0" u="sng" dirty="0"/>
              <a:t>Linear</a:t>
            </a:r>
            <a:r>
              <a:rPr lang="en-GB" sz="1600" b="0" dirty="0"/>
              <a:t> model overestimates TSCF observed for low and high log D</a:t>
            </a:r>
          </a:p>
          <a:p>
            <a:r>
              <a:rPr lang="en-GB" sz="1600" b="0" u="sng" dirty="0"/>
              <a:t>Sigmoidal</a:t>
            </a:r>
            <a:r>
              <a:rPr lang="en-GB" sz="1600" b="0" dirty="0"/>
              <a:t> model overestimates TSCF for high log D</a:t>
            </a:r>
          </a:p>
          <a:p>
            <a:r>
              <a:rPr lang="en-GB" sz="1600" b="0" u="sng" dirty="0"/>
              <a:t>All three</a:t>
            </a:r>
            <a:r>
              <a:rPr lang="en-GB" sz="1600" b="0" dirty="0"/>
              <a:t> models are better than arithmetic mean of TSCF (NSE &gt; 0)</a:t>
            </a:r>
            <a:endParaRPr lang="en-GB" sz="16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4CC7F5B-A3AD-4242-932F-4369F51C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Identification of best-fit model</a:t>
            </a:r>
            <a:br>
              <a:rPr lang="en-GB" dirty="0"/>
            </a:br>
            <a:r>
              <a:rPr lang="en-GB" sz="1800" dirty="0"/>
              <a:t> </a:t>
            </a:r>
            <a:br>
              <a:rPr lang="en-GB" sz="1800" dirty="0"/>
            </a:br>
            <a:r>
              <a:rPr lang="en-GB" sz="1800" dirty="0"/>
              <a:t>Visual assessment, fit statistics</a:t>
            </a:r>
            <a:br>
              <a:rPr lang="en-GB" dirty="0"/>
            </a:br>
            <a:endParaRPr lang="en-GB" sz="2400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B8E8F76D-4DCA-4516-821E-B42FDD42A93A}"/>
              </a:ext>
            </a:extLst>
          </p:cNvPr>
          <p:cNvSpPr/>
          <p:nvPr/>
        </p:nvSpPr>
        <p:spPr>
          <a:xfrm>
            <a:off x="438553" y="5333684"/>
            <a:ext cx="8304040" cy="360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800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70000"/>
            </a:pP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Gaussian model provides best description of TSCF training data set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57F6ED1-4749-485D-AA48-947B0F1B9780}"/>
              </a:ext>
            </a:extLst>
          </p:cNvPr>
          <p:cNvSpPr/>
          <p:nvPr/>
        </p:nvSpPr>
        <p:spPr>
          <a:xfrm>
            <a:off x="477326" y="1433041"/>
            <a:ext cx="828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buSzPct val="100000"/>
              <a:tabLst>
                <a:tab pos="2152650" algn="l"/>
              </a:tabLst>
            </a:pPr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NSE: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Nash-Sutcliff model efficiency,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dimensionless goodness-of-fit indicator, rel. magnitude of residual variance compared to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 data variance, max. is 1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840B991-CADC-4234-B798-AD85467B5F2B}"/>
              </a:ext>
            </a:extLst>
          </p:cNvPr>
          <p:cNvGrpSpPr/>
          <p:nvPr/>
        </p:nvGrpSpPr>
        <p:grpSpPr>
          <a:xfrm>
            <a:off x="431800" y="1819111"/>
            <a:ext cx="8316913" cy="1782894"/>
            <a:chOff x="431800" y="2062951"/>
            <a:chExt cx="8316913" cy="1782894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7FAA8F74-12B2-4DE8-9E89-B1BCF4A5FE5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1800" y="2062951"/>
              <a:ext cx="2556000" cy="1614558"/>
              <a:chOff x="2669279" y="1520825"/>
              <a:chExt cx="2952000" cy="1864698"/>
            </a:xfrm>
          </p:grpSpPr>
          <p:pic>
            <p:nvPicPr>
              <p:cNvPr id="14" name="Grafik 13">
                <a:extLst>
                  <a:ext uri="{FF2B5EF4-FFF2-40B4-BE49-F238E27FC236}">
                    <a16:creationId xmlns:a16="http://schemas.microsoft.com/office/drawing/2014/main" id="{49385EF8-5F68-4F14-B426-594532B3B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69279" y="1520825"/>
                <a:ext cx="2952000" cy="1864698"/>
              </a:xfrm>
              <a:prstGeom prst="rect">
                <a:avLst/>
              </a:prstGeom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5364E0D6-E6FA-467E-87B2-1379E6D066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94050" y="2305050"/>
                <a:ext cx="2311400" cy="4318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0956E792-C11F-4AD1-BC98-D5608D5D79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48256" y="2062951"/>
              <a:ext cx="2520000" cy="1591818"/>
              <a:chOff x="5688313" y="1520825"/>
              <a:chExt cx="2952000" cy="1864698"/>
            </a:xfrm>
          </p:grpSpPr>
          <p:pic>
            <p:nvPicPr>
              <p:cNvPr id="15" name="Grafik 14">
                <a:extLst>
                  <a:ext uri="{FF2B5EF4-FFF2-40B4-BE49-F238E27FC236}">
                    <a16:creationId xmlns:a16="http://schemas.microsoft.com/office/drawing/2014/main" id="{B62DEC49-9671-499F-A10B-BF054A95C8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88313" y="1520825"/>
                <a:ext cx="2952000" cy="1864698"/>
              </a:xfrm>
              <a:prstGeom prst="rect">
                <a:avLst/>
              </a:prstGeom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337EB3A7-8F3B-47BE-B141-BE94D0EDFE25}"/>
                  </a:ext>
                </a:extLst>
              </p:cNvPr>
              <p:cNvSpPr/>
              <p:nvPr/>
            </p:nvSpPr>
            <p:spPr>
              <a:xfrm>
                <a:off x="6235699" y="2381250"/>
                <a:ext cx="2308225" cy="615950"/>
              </a:xfrm>
              <a:custGeom>
                <a:avLst/>
                <a:gdLst>
                  <a:gd name="connsiteX0" fmla="*/ 0 w 2292350"/>
                  <a:gd name="connsiteY0" fmla="*/ 615950 h 615950"/>
                  <a:gd name="connsiteX1" fmla="*/ 2292350 w 2292350"/>
                  <a:gd name="connsiteY1" fmla="*/ 0 h 615950"/>
                  <a:gd name="connsiteX2" fmla="*/ 2292350 w 2292350"/>
                  <a:gd name="connsiteY2" fmla="*/ 0 h 615950"/>
                  <a:gd name="connsiteX0" fmla="*/ 0 w 2292350"/>
                  <a:gd name="connsiteY0" fmla="*/ 615950 h 615950"/>
                  <a:gd name="connsiteX1" fmla="*/ 1054100 w 2292350"/>
                  <a:gd name="connsiteY1" fmla="*/ 6350 h 615950"/>
                  <a:gd name="connsiteX2" fmla="*/ 2292350 w 2292350"/>
                  <a:gd name="connsiteY2" fmla="*/ 0 h 615950"/>
                  <a:gd name="connsiteX3" fmla="*/ 2292350 w 2292350"/>
                  <a:gd name="connsiteY3" fmla="*/ 0 h 615950"/>
                  <a:gd name="connsiteX0" fmla="*/ 0 w 2292350"/>
                  <a:gd name="connsiteY0" fmla="*/ 615950 h 615950"/>
                  <a:gd name="connsiteX1" fmla="*/ 431800 w 2292350"/>
                  <a:gd name="connsiteY1" fmla="*/ 450850 h 615950"/>
                  <a:gd name="connsiteX2" fmla="*/ 1054100 w 2292350"/>
                  <a:gd name="connsiteY2" fmla="*/ 6350 h 615950"/>
                  <a:gd name="connsiteX3" fmla="*/ 2292350 w 2292350"/>
                  <a:gd name="connsiteY3" fmla="*/ 0 h 615950"/>
                  <a:gd name="connsiteX4" fmla="*/ 2292350 w 2292350"/>
                  <a:gd name="connsiteY4" fmla="*/ 0 h 615950"/>
                  <a:gd name="connsiteX0" fmla="*/ 0 w 2292350"/>
                  <a:gd name="connsiteY0" fmla="*/ 615950 h 615950"/>
                  <a:gd name="connsiteX1" fmla="*/ 320675 w 2292350"/>
                  <a:gd name="connsiteY1" fmla="*/ 527050 h 615950"/>
                  <a:gd name="connsiteX2" fmla="*/ 1054100 w 2292350"/>
                  <a:gd name="connsiteY2" fmla="*/ 6350 h 615950"/>
                  <a:gd name="connsiteX3" fmla="*/ 2292350 w 2292350"/>
                  <a:gd name="connsiteY3" fmla="*/ 0 h 615950"/>
                  <a:gd name="connsiteX4" fmla="*/ 2292350 w 2292350"/>
                  <a:gd name="connsiteY4" fmla="*/ 0 h 615950"/>
                  <a:gd name="connsiteX0" fmla="*/ 0 w 2292350"/>
                  <a:gd name="connsiteY0" fmla="*/ 615950 h 615950"/>
                  <a:gd name="connsiteX1" fmla="*/ 320675 w 2292350"/>
                  <a:gd name="connsiteY1" fmla="*/ 527050 h 615950"/>
                  <a:gd name="connsiteX2" fmla="*/ 1054100 w 2292350"/>
                  <a:gd name="connsiteY2" fmla="*/ 6350 h 615950"/>
                  <a:gd name="connsiteX3" fmla="*/ 2292350 w 2292350"/>
                  <a:gd name="connsiteY3" fmla="*/ 0 h 615950"/>
                  <a:gd name="connsiteX4" fmla="*/ 2292350 w 2292350"/>
                  <a:gd name="connsiteY4" fmla="*/ 0 h 615950"/>
                  <a:gd name="connsiteX0" fmla="*/ 0 w 2292350"/>
                  <a:gd name="connsiteY0" fmla="*/ 615950 h 615950"/>
                  <a:gd name="connsiteX1" fmla="*/ 320675 w 2292350"/>
                  <a:gd name="connsiteY1" fmla="*/ 527050 h 615950"/>
                  <a:gd name="connsiteX2" fmla="*/ 1054100 w 2292350"/>
                  <a:gd name="connsiteY2" fmla="*/ 6350 h 615950"/>
                  <a:gd name="connsiteX3" fmla="*/ 2292350 w 2292350"/>
                  <a:gd name="connsiteY3" fmla="*/ 0 h 615950"/>
                  <a:gd name="connsiteX4" fmla="*/ 2292350 w 2292350"/>
                  <a:gd name="connsiteY4" fmla="*/ 0 h 615950"/>
                  <a:gd name="connsiteX0" fmla="*/ 0 w 2292350"/>
                  <a:gd name="connsiteY0" fmla="*/ 615950 h 615950"/>
                  <a:gd name="connsiteX1" fmla="*/ 320675 w 2292350"/>
                  <a:gd name="connsiteY1" fmla="*/ 527050 h 615950"/>
                  <a:gd name="connsiteX2" fmla="*/ 1054100 w 2292350"/>
                  <a:gd name="connsiteY2" fmla="*/ 6350 h 615950"/>
                  <a:gd name="connsiteX3" fmla="*/ 2292350 w 2292350"/>
                  <a:gd name="connsiteY3" fmla="*/ 0 h 615950"/>
                  <a:gd name="connsiteX4" fmla="*/ 2292350 w 2292350"/>
                  <a:gd name="connsiteY4" fmla="*/ 0 h 615950"/>
                  <a:gd name="connsiteX0" fmla="*/ 0 w 2292350"/>
                  <a:gd name="connsiteY0" fmla="*/ 615950 h 615950"/>
                  <a:gd name="connsiteX1" fmla="*/ 320675 w 2292350"/>
                  <a:gd name="connsiteY1" fmla="*/ 527050 h 615950"/>
                  <a:gd name="connsiteX2" fmla="*/ 1158155 w 2292350"/>
                  <a:gd name="connsiteY2" fmla="*/ 9525 h 615950"/>
                  <a:gd name="connsiteX3" fmla="*/ 2292350 w 2292350"/>
                  <a:gd name="connsiteY3" fmla="*/ 0 h 615950"/>
                  <a:gd name="connsiteX4" fmla="*/ 2292350 w 2292350"/>
                  <a:gd name="connsiteY4" fmla="*/ 0 h 615950"/>
                  <a:gd name="connsiteX0" fmla="*/ 0 w 2292350"/>
                  <a:gd name="connsiteY0" fmla="*/ 615950 h 615950"/>
                  <a:gd name="connsiteX1" fmla="*/ 320675 w 2292350"/>
                  <a:gd name="connsiteY1" fmla="*/ 527050 h 615950"/>
                  <a:gd name="connsiteX2" fmla="*/ 781986 w 2292350"/>
                  <a:gd name="connsiteY2" fmla="*/ 123825 h 615950"/>
                  <a:gd name="connsiteX3" fmla="*/ 1158155 w 2292350"/>
                  <a:gd name="connsiteY3" fmla="*/ 9525 h 615950"/>
                  <a:gd name="connsiteX4" fmla="*/ 2292350 w 2292350"/>
                  <a:gd name="connsiteY4" fmla="*/ 0 h 615950"/>
                  <a:gd name="connsiteX5" fmla="*/ 2292350 w 2292350"/>
                  <a:gd name="connsiteY5" fmla="*/ 0 h 61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92350" h="615950">
                    <a:moveTo>
                      <a:pt x="0" y="615950"/>
                    </a:moveTo>
                    <a:cubicBezTo>
                      <a:pt x="135467" y="611717"/>
                      <a:pt x="144992" y="628650"/>
                      <a:pt x="320675" y="527050"/>
                    </a:cubicBezTo>
                    <a:cubicBezTo>
                      <a:pt x="476757" y="440267"/>
                      <a:pt x="642406" y="210079"/>
                      <a:pt x="781986" y="123825"/>
                    </a:cubicBezTo>
                    <a:cubicBezTo>
                      <a:pt x="921566" y="37571"/>
                      <a:pt x="932179" y="25400"/>
                      <a:pt x="1158155" y="9525"/>
                    </a:cubicBezTo>
                    <a:lnTo>
                      <a:pt x="2292350" y="0"/>
                    </a:lnTo>
                    <a:lnTo>
                      <a:pt x="2292350" y="0"/>
                    </a:ln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737E295F-6173-4041-A207-EA80B0E6049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228713" y="2062951"/>
              <a:ext cx="2520000" cy="1592045"/>
              <a:chOff x="2669279" y="3472196"/>
              <a:chExt cx="2952000" cy="1864968"/>
            </a:xfrm>
          </p:grpSpPr>
          <p:pic>
            <p:nvPicPr>
              <p:cNvPr id="16" name="Grafik 15">
                <a:extLst>
                  <a:ext uri="{FF2B5EF4-FFF2-40B4-BE49-F238E27FC236}">
                    <a16:creationId xmlns:a16="http://schemas.microsoft.com/office/drawing/2014/main" id="{55C3CB3F-B354-46BC-85F0-A2D17EFD1E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9279" y="3472196"/>
                <a:ext cx="2952000" cy="18649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3FF74AFF-19C2-4016-B566-724C4F9E4BF7}"/>
                  </a:ext>
                </a:extLst>
              </p:cNvPr>
              <p:cNvSpPr/>
              <p:nvPr/>
            </p:nvSpPr>
            <p:spPr>
              <a:xfrm>
                <a:off x="3214688" y="4050850"/>
                <a:ext cx="2288337" cy="908570"/>
              </a:xfrm>
              <a:custGeom>
                <a:avLst/>
                <a:gdLst>
                  <a:gd name="connsiteX0" fmla="*/ 0 w 2225675"/>
                  <a:gd name="connsiteY0" fmla="*/ 6350 h 6350"/>
                  <a:gd name="connsiteX1" fmla="*/ 2225675 w 2225675"/>
                  <a:gd name="connsiteY1" fmla="*/ 0 h 6350"/>
                  <a:gd name="connsiteX0" fmla="*/ 0 w 10000"/>
                  <a:gd name="connsiteY0" fmla="*/ 1505000 h 1505000"/>
                  <a:gd name="connsiteX1" fmla="*/ 5350 w 10000"/>
                  <a:gd name="connsiteY1" fmla="*/ 0 h 1505000"/>
                  <a:gd name="connsiteX2" fmla="*/ 10000 w 10000"/>
                  <a:gd name="connsiteY2" fmla="*/ 1495000 h 1505000"/>
                  <a:gd name="connsiteX0" fmla="*/ 0 w 10000"/>
                  <a:gd name="connsiteY0" fmla="*/ 1505002 h 1505002"/>
                  <a:gd name="connsiteX1" fmla="*/ 5350 w 10000"/>
                  <a:gd name="connsiteY1" fmla="*/ 2 h 1505002"/>
                  <a:gd name="connsiteX2" fmla="*/ 10000 w 10000"/>
                  <a:gd name="connsiteY2" fmla="*/ 1495002 h 1505002"/>
                  <a:gd name="connsiteX0" fmla="*/ 0 w 10000"/>
                  <a:gd name="connsiteY0" fmla="*/ 1505000 h 1505000"/>
                  <a:gd name="connsiteX1" fmla="*/ 5350 w 10000"/>
                  <a:gd name="connsiteY1" fmla="*/ 0 h 1505000"/>
                  <a:gd name="connsiteX2" fmla="*/ 10000 w 10000"/>
                  <a:gd name="connsiteY2" fmla="*/ 1495000 h 1505000"/>
                  <a:gd name="connsiteX0" fmla="*/ 0 w 10000"/>
                  <a:gd name="connsiteY0" fmla="*/ 1505000 h 1505000"/>
                  <a:gd name="connsiteX1" fmla="*/ 5350 w 10000"/>
                  <a:gd name="connsiteY1" fmla="*/ 0 h 1505000"/>
                  <a:gd name="connsiteX2" fmla="*/ 10000 w 10000"/>
                  <a:gd name="connsiteY2" fmla="*/ 1495000 h 1505000"/>
                  <a:gd name="connsiteX0" fmla="*/ 0 w 10000"/>
                  <a:gd name="connsiteY0" fmla="*/ 1505000 h 1505000"/>
                  <a:gd name="connsiteX1" fmla="*/ 5350 w 10000"/>
                  <a:gd name="connsiteY1" fmla="*/ 0 h 1505000"/>
                  <a:gd name="connsiteX2" fmla="*/ 10000 w 10000"/>
                  <a:gd name="connsiteY2" fmla="*/ 1495000 h 1505000"/>
                  <a:gd name="connsiteX0" fmla="*/ 0 w 10000"/>
                  <a:gd name="connsiteY0" fmla="*/ 1505000 h 1505000"/>
                  <a:gd name="connsiteX1" fmla="*/ 5350 w 10000"/>
                  <a:gd name="connsiteY1" fmla="*/ 0 h 1505000"/>
                  <a:gd name="connsiteX2" fmla="*/ 10000 w 10000"/>
                  <a:gd name="connsiteY2" fmla="*/ 1495000 h 1505000"/>
                  <a:gd name="connsiteX0" fmla="*/ 0 w 10000"/>
                  <a:gd name="connsiteY0" fmla="*/ 1505000 h 1505110"/>
                  <a:gd name="connsiteX1" fmla="*/ 5350 w 10000"/>
                  <a:gd name="connsiteY1" fmla="*/ 0 h 1505110"/>
                  <a:gd name="connsiteX2" fmla="*/ 10000 w 10000"/>
                  <a:gd name="connsiteY2" fmla="*/ 1495000 h 1505110"/>
                  <a:gd name="connsiteX0" fmla="*/ 0 w 10000"/>
                  <a:gd name="connsiteY0" fmla="*/ 1501066 h 1501176"/>
                  <a:gd name="connsiteX1" fmla="*/ 5152 w 10000"/>
                  <a:gd name="connsiteY1" fmla="*/ 0 h 1501176"/>
                  <a:gd name="connsiteX2" fmla="*/ 10000 w 10000"/>
                  <a:gd name="connsiteY2" fmla="*/ 1491066 h 1501176"/>
                  <a:gd name="connsiteX0" fmla="*/ 0 w 10000"/>
                  <a:gd name="connsiteY0" fmla="*/ 1501068 h 1501178"/>
                  <a:gd name="connsiteX1" fmla="*/ 5152 w 10000"/>
                  <a:gd name="connsiteY1" fmla="*/ 2 h 1501178"/>
                  <a:gd name="connsiteX2" fmla="*/ 10000 w 10000"/>
                  <a:gd name="connsiteY2" fmla="*/ 1491068 h 1501178"/>
                  <a:gd name="connsiteX0" fmla="*/ 0 w 10000"/>
                  <a:gd name="connsiteY0" fmla="*/ 1501068 h 1501178"/>
                  <a:gd name="connsiteX1" fmla="*/ 5152 w 10000"/>
                  <a:gd name="connsiteY1" fmla="*/ 2 h 1501178"/>
                  <a:gd name="connsiteX2" fmla="*/ 10000 w 10000"/>
                  <a:gd name="connsiteY2" fmla="*/ 1491068 h 1501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0" h="1501178">
                    <a:moveTo>
                      <a:pt x="0" y="1501068"/>
                    </a:moveTo>
                    <a:cubicBezTo>
                      <a:pt x="3301" y="1516068"/>
                      <a:pt x="3445" y="2"/>
                      <a:pt x="5152" y="2"/>
                    </a:cubicBezTo>
                    <a:cubicBezTo>
                      <a:pt x="6627" y="-2404"/>
                      <a:pt x="7423" y="1487736"/>
                      <a:pt x="10000" y="1491068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9BE9C983-B64F-4BDF-B35C-05DB0472EDF1}"/>
                </a:ext>
              </a:extLst>
            </p:cNvPr>
            <p:cNvGrpSpPr/>
            <p:nvPr/>
          </p:nvGrpSpPr>
          <p:grpSpPr>
            <a:xfrm>
              <a:off x="6791923" y="2543028"/>
              <a:ext cx="824475" cy="736989"/>
              <a:chOff x="6791923" y="2701258"/>
              <a:chExt cx="824475" cy="736989"/>
            </a:xfrm>
          </p:grpSpPr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6C9893C4-B8D1-4318-8217-1653AB2922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91923" y="2701258"/>
                <a:ext cx="72000" cy="72000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D7CF743F-E319-4214-B332-B41A1FB4E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544398" y="3366247"/>
                <a:ext cx="72000" cy="72000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23D8F5AD-A710-4E69-A1AE-EE29AD65FD57}"/>
                </a:ext>
              </a:extLst>
            </p:cNvPr>
            <p:cNvSpPr/>
            <p:nvPr/>
          </p:nvSpPr>
          <p:spPr>
            <a:xfrm>
              <a:off x="6228712" y="3630401"/>
              <a:ext cx="241905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buSzPct val="100000"/>
                <a:tabLst>
                  <a:tab pos="2152650" algn="l"/>
                </a:tabLst>
              </a:pPr>
              <a:r>
                <a:rPr lang="en-GB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*: Two outliers removed prior to optimisation </a:t>
              </a:r>
            </a:p>
          </p:txBody>
        </p:sp>
        <p:sp>
          <p:nvSpPr>
            <p:cNvPr id="28" name="Inhaltsplatzhalter 9">
              <a:extLst>
                <a:ext uri="{FF2B5EF4-FFF2-40B4-BE49-F238E27FC236}">
                  <a16:creationId xmlns:a16="http://schemas.microsoft.com/office/drawing/2014/main" id="{A1395165-209A-44A8-A7F4-A02DD446A3D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109789" y="2108079"/>
              <a:ext cx="844402" cy="2926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60363" indent="-360363" algn="l" rtl="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50000"/>
                  </a:schemeClr>
                </a:buClr>
                <a:buSzPct val="70000"/>
                <a:buFont typeface="Wingdings 2" panose="05020102010507070707" pitchFamily="18" charset="2"/>
                <a:buChar char="¤"/>
                <a:defRPr sz="2600" b="1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627063" indent="-339725" algn="l" rtl="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50000"/>
                  </a:schemeClr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indent="-300038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•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28725" indent="-314325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–"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460500" indent="-231775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•"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Font typeface="Wingdings 2" panose="05020102010507070707" pitchFamily="18" charset="2"/>
                <a:buNone/>
                <a:tabLst>
                  <a:tab pos="1076325" algn="ctr"/>
                  <a:tab pos="3948113" algn="ctr"/>
                  <a:tab pos="6815138" algn="ctr"/>
                </a:tabLst>
              </a:pPr>
              <a:r>
                <a:rPr lang="en-GB" sz="1100" dirty="0"/>
                <a:t>Linear</a:t>
              </a:r>
              <a:endParaRPr lang="en-GB" sz="800" dirty="0"/>
            </a:p>
            <a:p>
              <a:pPr marL="0" indent="0" algn="ctr" defTabSz="91440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Font typeface="Wingdings 2" panose="05020102010507070707" pitchFamily="18" charset="2"/>
                <a:buNone/>
                <a:tabLst>
                  <a:tab pos="1076325" algn="ctr"/>
                  <a:tab pos="3948113" algn="ctr"/>
                  <a:tab pos="6815138" algn="ctr"/>
                </a:tabLst>
              </a:pPr>
              <a:r>
                <a:rPr lang="en-GB" sz="800" b="0" dirty="0"/>
                <a:t>NSE = 0.05</a:t>
              </a:r>
            </a:p>
          </p:txBody>
        </p:sp>
        <p:sp>
          <p:nvSpPr>
            <p:cNvPr id="29" name="Inhaltsplatzhalter 9">
              <a:extLst>
                <a:ext uri="{FF2B5EF4-FFF2-40B4-BE49-F238E27FC236}">
                  <a16:creationId xmlns:a16="http://schemas.microsoft.com/office/drawing/2014/main" id="{C8B9B720-90AF-4F7C-B302-79035CA245B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67289" y="2108079"/>
              <a:ext cx="863178" cy="2926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60363" indent="-360363" algn="l" rtl="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50000"/>
                  </a:schemeClr>
                </a:buClr>
                <a:buSzPct val="70000"/>
                <a:buFont typeface="Wingdings 2" panose="05020102010507070707" pitchFamily="18" charset="2"/>
                <a:buChar char="¤"/>
                <a:defRPr sz="2600" b="1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627063" indent="-339725" algn="l" rtl="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50000"/>
                  </a:schemeClr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indent="-300038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•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28725" indent="-314325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–"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460500" indent="-231775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•"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Font typeface="Wingdings 2" panose="05020102010507070707" pitchFamily="18" charset="2"/>
                <a:buNone/>
                <a:tabLst>
                  <a:tab pos="1076325" algn="ctr"/>
                  <a:tab pos="3948113" algn="ctr"/>
                  <a:tab pos="6815138" algn="ctr"/>
                </a:tabLst>
              </a:pPr>
              <a:r>
                <a:rPr lang="en-GB" sz="1100" dirty="0"/>
                <a:t>Sigmoidal</a:t>
              </a:r>
              <a:endParaRPr lang="en-GB" sz="800" dirty="0"/>
            </a:p>
            <a:p>
              <a:pPr marL="0" indent="0" algn="ctr" defTabSz="91440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Font typeface="Wingdings 2" panose="05020102010507070707" pitchFamily="18" charset="2"/>
                <a:buNone/>
                <a:tabLst>
                  <a:tab pos="1076325" algn="ctr"/>
                  <a:tab pos="3948113" algn="ctr"/>
                  <a:tab pos="6815138" algn="ctr"/>
                </a:tabLst>
              </a:pPr>
              <a:r>
                <a:rPr lang="en-GB" sz="800" b="0" dirty="0"/>
                <a:t>NSE = 0.19</a:t>
              </a:r>
            </a:p>
          </p:txBody>
        </p:sp>
        <p:sp>
          <p:nvSpPr>
            <p:cNvPr id="30" name="Inhaltsplatzhalter 9">
              <a:extLst>
                <a:ext uri="{FF2B5EF4-FFF2-40B4-BE49-F238E27FC236}">
                  <a16:creationId xmlns:a16="http://schemas.microsoft.com/office/drawing/2014/main" id="{A0BD53AC-43BA-4D62-912E-843C0978040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830249" y="2108079"/>
              <a:ext cx="863178" cy="2926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360363" indent="-360363" algn="l" rtl="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50000"/>
                  </a:schemeClr>
                </a:buClr>
                <a:buSzPct val="70000"/>
                <a:buFont typeface="Wingdings 2" panose="05020102010507070707" pitchFamily="18" charset="2"/>
                <a:buChar char="¤"/>
                <a:defRPr sz="2600" b="1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627063" indent="-339725" algn="l" rtl="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50000"/>
                  </a:schemeClr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indent="-300038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•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228725" indent="-314325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–"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460500" indent="-231775" algn="l" rtl="0" eaLnBrk="0" fontAlgn="base" hangingPunct="0">
                <a:spcBef>
                  <a:spcPct val="20000"/>
                </a:spcBef>
                <a:spcAft>
                  <a:spcPts val="600"/>
                </a:spcAft>
                <a:buFont typeface="Arial" charset="0"/>
                <a:buChar char="•"/>
                <a:defRPr sz="22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Font typeface="Wingdings 2" panose="05020102010507070707" pitchFamily="18" charset="2"/>
                <a:buNone/>
                <a:tabLst>
                  <a:tab pos="1076325" algn="ctr"/>
                  <a:tab pos="3948113" algn="ctr"/>
                  <a:tab pos="6815138" algn="ctr"/>
                </a:tabLst>
              </a:pPr>
              <a:r>
                <a:rPr lang="en-GB" sz="1100" dirty="0"/>
                <a:t>Gaussian</a:t>
              </a:r>
              <a:endParaRPr lang="en-GB" sz="800" dirty="0"/>
            </a:p>
            <a:p>
              <a:pPr marL="0" indent="0" algn="ctr" defTabSz="91440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Font typeface="Wingdings 2" panose="05020102010507070707" pitchFamily="18" charset="2"/>
                <a:buNone/>
                <a:tabLst>
                  <a:tab pos="1076325" algn="ctr"/>
                  <a:tab pos="3948113" algn="ctr"/>
                  <a:tab pos="6815138" algn="ctr"/>
                </a:tabLst>
              </a:pPr>
              <a:r>
                <a:rPr lang="en-GB" sz="800" b="0" dirty="0"/>
                <a:t>NSE = 0.47 / 57*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32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C68682D8-CE87-4269-9A38-F353F4DD2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1512000"/>
            <a:ext cx="4121427" cy="2971739"/>
          </a:xfrm>
        </p:spPr>
        <p:txBody>
          <a:bodyPr anchor="ctr"/>
          <a:lstStyle/>
          <a:p>
            <a:r>
              <a:rPr lang="en-GB" sz="1600" dirty="0"/>
              <a:t>Test set: </a:t>
            </a:r>
            <a:r>
              <a:rPr lang="en-US" sz="1600" b="0" dirty="0"/>
              <a:t>NSE = 0.58 </a:t>
            </a:r>
            <a:r>
              <a:rPr lang="en-US" sz="1600" b="0" dirty="0">
                <a:sym typeface="Wingdings" panose="05000000000000000000" pitchFamily="2" charset="2"/>
              </a:rPr>
              <a:t> similar to training set without outlier</a:t>
            </a:r>
          </a:p>
          <a:p>
            <a:r>
              <a:rPr lang="en-GB" sz="1600" dirty="0"/>
              <a:t>95% confidence interval of Gaussian model*</a:t>
            </a:r>
          </a:p>
          <a:p>
            <a:pPr lvl="1"/>
            <a:r>
              <a:rPr lang="en-GB" sz="1600" b="0" dirty="0"/>
              <a:t>About 70% of training and test set are between lower and upper bound</a:t>
            </a:r>
          </a:p>
          <a:p>
            <a:pPr lvl="1"/>
            <a:r>
              <a:rPr lang="en-GB" sz="1600" b="0" dirty="0"/>
              <a:t>Curve by Briggs </a:t>
            </a:r>
            <a:r>
              <a:rPr lang="en-GB" sz="1600" b="0" i="1" dirty="0"/>
              <a:t>et al.</a:t>
            </a:r>
            <a:r>
              <a:rPr lang="en-GB" sz="1600" b="0" dirty="0"/>
              <a:t> (1982) (non-ionisable compounds) overlaps or is below lower bound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06146A2-9A6E-4E54-9E19-C7FEB413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performance and conclusion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899C8AB-BFAB-4D9A-83C0-A67D87079F72}"/>
              </a:ext>
            </a:extLst>
          </p:cNvPr>
          <p:cNvSpPr/>
          <p:nvPr/>
        </p:nvSpPr>
        <p:spPr>
          <a:xfrm>
            <a:off x="442031" y="4875948"/>
            <a:ext cx="8304040" cy="61710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800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70000"/>
            </a:pP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log D based Gaussian model can be used to predict TSCF values for </a:t>
            </a:r>
            <a:b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non-ionisable and ionisable compounds tested with intact plants.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4C927EB-14B3-4E74-9EAA-4A628F272684}"/>
              </a:ext>
            </a:extLst>
          </p:cNvPr>
          <p:cNvGrpSpPr>
            <a:grpSpLocks noChangeAspect="1"/>
          </p:cNvGrpSpPr>
          <p:nvPr/>
        </p:nvGrpSpPr>
        <p:grpSpPr>
          <a:xfrm>
            <a:off x="4812266" y="1671048"/>
            <a:ext cx="3881161" cy="2653641"/>
            <a:chOff x="5425439" y="2896696"/>
            <a:chExt cx="3138447" cy="2171356"/>
          </a:xfrm>
        </p:grpSpPr>
        <p:pic>
          <p:nvPicPr>
            <p:cNvPr id="13" name="Inhaltsplatzhalter 4" descr="Ein Bild, das Text, Karte enthält.&#10;&#10;Automatisch generierte Beschreibung">
              <a:extLst>
                <a:ext uri="{FF2B5EF4-FFF2-40B4-BE49-F238E27FC236}">
                  <a16:creationId xmlns:a16="http://schemas.microsoft.com/office/drawing/2014/main" id="{948C703A-297F-4BB0-8880-07D5CFE9B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25439" y="2896696"/>
              <a:ext cx="3138447" cy="2171356"/>
            </a:xfrm>
            <a:prstGeom prst="rect">
              <a:avLst/>
            </a:prstGeom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6BAF71D-69C6-4E7D-8272-8490B952C219}"/>
                </a:ext>
              </a:extLst>
            </p:cNvPr>
            <p:cNvGrpSpPr/>
            <p:nvPr/>
          </p:nvGrpSpPr>
          <p:grpSpPr>
            <a:xfrm>
              <a:off x="6324600" y="3260724"/>
              <a:ext cx="1199737" cy="1362366"/>
              <a:chOff x="6324600" y="3260724"/>
              <a:chExt cx="1199737" cy="1362366"/>
            </a:xfrm>
          </p:grpSpPr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1AEDCBA2-410F-4A76-BF8F-0321AEE12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73937" y="4551337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10A3BAF9-3F6D-4978-AE78-8171D07CEF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24600" y="4551337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0A148327-DC5F-4986-A1D4-13BF2EB681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68267" y="4470356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EB6C21CA-6D1C-440B-A0DE-A9AF4CBAEF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32535" y="4534285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C772E5BF-06EB-452B-B960-1A0AD018A4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85424" y="4431754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26EC6A03-A7AC-4197-B7D9-60853A38C9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37941" y="4572690"/>
                <a:ext cx="50400" cy="50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222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666AFDBF-7AE3-4DBA-A0C0-E1D10B0EB1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88754" y="4434610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BF675B77-30C0-493B-8072-B357F2078E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88754" y="4370890"/>
                <a:ext cx="50400" cy="50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2222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4176D1A9-9852-411C-912A-1511E31E2A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88754" y="4292518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FEB116C9-20D1-4CF6-B571-BDD3D93DA2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35645" y="3425621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3000134F-B999-4E3F-A663-FC97A0DE51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64189" y="3425621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7BCC7854-BFD3-4D1E-97A3-137405A640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62299" y="3526687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FC15F5B9-063D-486C-A62F-BECD6B7D1E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16930" y="3274022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23CD66BB-447E-4CB8-89EC-AD46FD94C3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45852" y="3260724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D554210C-0D81-4AA4-90FA-005D9E9B2E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46041" y="3276682"/>
                <a:ext cx="50400" cy="50400"/>
              </a:xfrm>
              <a:prstGeom prst="ellipse">
                <a:avLst/>
              </a:prstGeom>
              <a:noFill/>
              <a:ln w="222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656FC039-017F-4D0E-AD48-77C22F5A43F8}"/>
                </a:ext>
              </a:extLst>
            </p:cNvPr>
            <p:cNvGrpSpPr/>
            <p:nvPr/>
          </p:nvGrpSpPr>
          <p:grpSpPr>
            <a:xfrm>
              <a:off x="8043051" y="3866958"/>
              <a:ext cx="473423" cy="184666"/>
              <a:chOff x="7941686" y="4054870"/>
              <a:chExt cx="473423" cy="184666"/>
            </a:xfrm>
          </p:grpSpPr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AA02AEE2-A341-4AB8-9C99-84B4D3AC79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941686" y="4123200"/>
                <a:ext cx="50400" cy="504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4C8B943E-3997-426D-9BC4-4A4421E4172D}"/>
                  </a:ext>
                </a:extLst>
              </p:cNvPr>
              <p:cNvSpPr txBox="1"/>
              <p:nvPr/>
            </p:nvSpPr>
            <p:spPr>
              <a:xfrm>
                <a:off x="7957933" y="4054870"/>
                <a:ext cx="457176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Test set</a:t>
                </a:r>
              </a:p>
            </p:txBody>
          </p:sp>
        </p:grpSp>
      </p:grpSp>
      <p:sp>
        <p:nvSpPr>
          <p:cNvPr id="6" name="Rechteck 5">
            <a:extLst>
              <a:ext uri="{FF2B5EF4-FFF2-40B4-BE49-F238E27FC236}">
                <a16:creationId xmlns:a16="http://schemas.microsoft.com/office/drawing/2014/main" id="{A5771FC5-2084-4828-8B8A-985E99BFB939}"/>
              </a:ext>
            </a:extLst>
          </p:cNvPr>
          <p:cNvSpPr/>
          <p:nvPr/>
        </p:nvSpPr>
        <p:spPr>
          <a:xfrm>
            <a:off x="429158" y="5538074"/>
            <a:ext cx="83169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Schriever, C.,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Lamshoeft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, M., 2020.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Lipophilicity matters – A new look at experimental plant uptake data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from literature.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Science of the Total Environment 713 (2020) 136667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https://doi.org/10.1016/j.scitotenv.2020.136667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C493848-7093-41E2-9690-7E2F6F64E625}"/>
              </a:ext>
            </a:extLst>
          </p:cNvPr>
          <p:cNvSpPr/>
          <p:nvPr/>
        </p:nvSpPr>
        <p:spPr>
          <a:xfrm>
            <a:off x="4745851" y="4328001"/>
            <a:ext cx="24190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buSzPct val="100000"/>
              <a:tabLst>
                <a:tab pos="2152650" algn="l"/>
              </a:tabLst>
            </a:pP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*: Two outliers removed prior to optimisation </a:t>
            </a:r>
          </a:p>
        </p:txBody>
      </p:sp>
    </p:spTree>
    <p:extLst>
      <p:ext uri="{BB962C8B-B14F-4D97-AF65-F5344CB8AC3E}">
        <p14:creationId xmlns:p14="http://schemas.microsoft.com/office/powerpoint/2010/main" val="378276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514542E-7FA2-4803-ABBE-8A40A6DA4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/>
              <a:t>What to do with the model?</a:t>
            </a:r>
          </a:p>
          <a:p>
            <a:r>
              <a:rPr lang="en-GB" sz="1600" b="0" dirty="0"/>
              <a:t>E.g. predict TSCF values for refined environmental exposure modelling in the absence of experimental data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CDAD28A-9C63-4C70-962F-7E51107C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Outlook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BDB6F07-DE19-4EC9-8B25-C82F34490922}"/>
              </a:ext>
            </a:extLst>
          </p:cNvPr>
          <p:cNvSpPr txBox="1"/>
          <p:nvPr/>
        </p:nvSpPr>
        <p:spPr>
          <a:xfrm flipH="1">
            <a:off x="1951706" y="5218422"/>
            <a:ext cx="2395521" cy="646331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pPr marL="0" lvl="1" algn="ctr"/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 log D</a:t>
            </a:r>
            <a:b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(log Kow (pH) or Pow (pH)</a:t>
            </a:r>
            <a:b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OECD 107/117)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A258DA0D-3D8F-4F47-9194-3F95E6B9326F}"/>
              </a:ext>
            </a:extLst>
          </p:cNvPr>
          <p:cNvGrpSpPr/>
          <p:nvPr/>
        </p:nvGrpSpPr>
        <p:grpSpPr>
          <a:xfrm>
            <a:off x="2613587" y="2570884"/>
            <a:ext cx="4042872" cy="2606482"/>
            <a:chOff x="4687701" y="2636838"/>
            <a:chExt cx="4042872" cy="2606482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E12C43FA-5E9D-435B-B407-5306D705F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87701" y="2636838"/>
              <a:ext cx="4042872" cy="2606482"/>
            </a:xfrm>
            <a:prstGeom prst="rect">
              <a:avLst/>
            </a:prstGeom>
          </p:spPr>
        </p:pic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4DD53A5D-E0C2-468C-8F3D-CEBD518A0E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43526" y="3562350"/>
              <a:ext cx="126000" cy="126000"/>
            </a:xfrm>
            <a:prstGeom prst="ellipse">
              <a:avLst/>
            </a:prstGeom>
            <a:solidFill>
              <a:srgbClr val="CCD502"/>
            </a:solidFill>
            <a:ln>
              <a:solidFill>
                <a:srgbClr val="22913C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" name="Verbinder: gewinkelt 7">
            <a:extLst>
              <a:ext uri="{FF2B5EF4-FFF2-40B4-BE49-F238E27FC236}">
                <a16:creationId xmlns:a16="http://schemas.microsoft.com/office/drawing/2014/main" id="{7F7B6C0D-C147-405D-B7E0-35A082DE62C7}"/>
              </a:ext>
            </a:extLst>
          </p:cNvPr>
          <p:cNvCxnSpPr>
            <a:cxnSpLocks/>
            <a:stCxn id="5" idx="1"/>
            <a:endCxn id="9" idx="6"/>
          </p:cNvCxnSpPr>
          <p:nvPr/>
        </p:nvCxnSpPr>
        <p:spPr>
          <a:xfrm flipH="1" flipV="1">
            <a:off x="3395412" y="3559396"/>
            <a:ext cx="951815" cy="1982192"/>
          </a:xfrm>
          <a:prstGeom prst="bentConnector3">
            <a:avLst>
              <a:gd name="adj1" fmla="val -2401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E3D33AA0-A8F2-46A5-A653-E1A9785AC756}"/>
              </a:ext>
            </a:extLst>
          </p:cNvPr>
          <p:cNvSpPr txBox="1"/>
          <p:nvPr/>
        </p:nvSpPr>
        <p:spPr>
          <a:xfrm flipH="1">
            <a:off x="5745432" y="5326949"/>
            <a:ext cx="2661968" cy="430887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pPr marL="0" lvl="1" algn="ctr"/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log D</a:t>
            </a:r>
            <a:b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(various software tools available)</a:t>
            </a:r>
          </a:p>
        </p:txBody>
      </p:sp>
      <p:cxnSp>
        <p:nvCxnSpPr>
          <p:cNvPr id="29" name="Verbinder: gewinkelt 28">
            <a:extLst>
              <a:ext uri="{FF2B5EF4-FFF2-40B4-BE49-F238E27FC236}">
                <a16:creationId xmlns:a16="http://schemas.microsoft.com/office/drawing/2014/main" id="{913BA8C5-95CD-4D0F-A3F7-5966B94C2A6B}"/>
              </a:ext>
            </a:extLst>
          </p:cNvPr>
          <p:cNvCxnSpPr>
            <a:cxnSpLocks/>
            <a:stCxn id="20" idx="3"/>
            <a:endCxn id="9" idx="6"/>
          </p:cNvCxnSpPr>
          <p:nvPr/>
        </p:nvCxnSpPr>
        <p:spPr>
          <a:xfrm rot="10800000">
            <a:off x="3395412" y="3559397"/>
            <a:ext cx="2350020" cy="1982997"/>
          </a:xfrm>
          <a:prstGeom prst="bentConnector3">
            <a:avLst>
              <a:gd name="adj1" fmla="val 50000"/>
            </a:avLst>
          </a:prstGeom>
          <a:ln w="25400">
            <a:solidFill>
              <a:srgbClr val="87C2E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9995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BASF_CONVERTED_TO_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ZPLACEHOLDER" val="1"/>
</p:tagLst>
</file>

<file path=ppt/theme/theme1.xml><?xml version="1.0" encoding="utf-8"?>
<a:theme xmlns:a="http://schemas.openxmlformats.org/drawingml/2006/main" name="ECPA Powerpoint 4x3">
  <a:themeElements>
    <a:clrScheme name="ECPA">
      <a:dk1>
        <a:sysClr val="windowText" lastClr="000000"/>
      </a:dk1>
      <a:lt1>
        <a:sysClr val="window" lastClr="FFFFFF"/>
      </a:lt1>
      <a:dk2>
        <a:srgbClr val="551900"/>
      </a:dk2>
      <a:lt2>
        <a:srgbClr val="E1E1E1"/>
      </a:lt2>
      <a:accent1>
        <a:srgbClr val="86C2EB"/>
      </a:accent1>
      <a:accent2>
        <a:srgbClr val="ED1849"/>
      </a:accent2>
      <a:accent3>
        <a:srgbClr val="3A9948"/>
      </a:accent3>
      <a:accent4>
        <a:srgbClr val="F8971D"/>
      </a:accent4>
      <a:accent5>
        <a:srgbClr val="FFDD00"/>
      </a:accent5>
      <a:accent6>
        <a:srgbClr val="5A4099"/>
      </a:accent6>
      <a:hlink>
        <a:srgbClr val="1A689E"/>
      </a:hlink>
      <a:folHlink>
        <a:srgbClr val="551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CPA Powerpoint 4x3">
  <a:themeElements>
    <a:clrScheme name="ECPA">
      <a:dk1>
        <a:sysClr val="windowText" lastClr="000000"/>
      </a:dk1>
      <a:lt1>
        <a:sysClr val="window" lastClr="FFFFFF"/>
      </a:lt1>
      <a:dk2>
        <a:srgbClr val="551900"/>
      </a:dk2>
      <a:lt2>
        <a:srgbClr val="E1E1E1"/>
      </a:lt2>
      <a:accent1>
        <a:srgbClr val="86C2EB"/>
      </a:accent1>
      <a:accent2>
        <a:srgbClr val="ED1849"/>
      </a:accent2>
      <a:accent3>
        <a:srgbClr val="3A9948"/>
      </a:accent3>
      <a:accent4>
        <a:srgbClr val="F8971D"/>
      </a:accent4>
      <a:accent5>
        <a:srgbClr val="FFDD00"/>
      </a:accent5>
      <a:accent6>
        <a:srgbClr val="5A4099"/>
      </a:accent6>
      <a:hlink>
        <a:srgbClr val="1A689E"/>
      </a:hlink>
      <a:folHlink>
        <a:srgbClr val="5519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9AD9EBA13F3D4D944610359B871BE0" ma:contentTypeVersion="11" ma:contentTypeDescription="Create a new document." ma:contentTypeScope="" ma:versionID="d93c4c02f6deed6e3adb9f935e0b9298">
  <xsd:schema xmlns:xsd="http://www.w3.org/2001/XMLSchema" xmlns:xs="http://www.w3.org/2001/XMLSchema" xmlns:p="http://schemas.microsoft.com/office/2006/metadata/properties" xmlns:ns3="17aa4704-7aed-413d-8a9a-c60d44b05089" xmlns:ns4="32e2eb3e-52c0-43a9-b66b-53c93d71b614" targetNamespace="http://schemas.microsoft.com/office/2006/metadata/properties" ma:root="true" ma:fieldsID="c740bed9cc2676f69246836b0d1947df" ns3:_="" ns4:_="">
    <xsd:import namespace="17aa4704-7aed-413d-8a9a-c60d44b05089"/>
    <xsd:import namespace="32e2eb3e-52c0-43a9-b66b-53c93d71b61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a4704-7aed-413d-8a9a-c60d44b05089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2eb3e-52c0-43a9-b66b-53c93d71b6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6F11C6-D7DA-48DA-96FC-1A8BD22C75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D345E3-3D57-4E01-B427-F9C78D75D148}">
  <ds:schemaRefs>
    <ds:schemaRef ds:uri="http://purl.org/dc/elements/1.1/"/>
    <ds:schemaRef ds:uri="http://schemas.microsoft.com/office/2006/metadata/properties"/>
    <ds:schemaRef ds:uri="17aa4704-7aed-413d-8a9a-c60d44b0508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2e2eb3e-52c0-43a9-b66b-53c93d71b61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988FE2-8B9F-4AB9-B110-727760C88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aa4704-7aed-413d-8a9a-c60d44b05089"/>
    <ds:schemaRef ds:uri="32e2eb3e-52c0-43a9-b66b-53c93d71b6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610</Words>
  <Application>Microsoft Office PowerPoint</Application>
  <PresentationFormat>Bildschirmpräsentation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</vt:lpstr>
      <vt:lpstr>Wingdings</vt:lpstr>
      <vt:lpstr>Wingdings 2</vt:lpstr>
      <vt:lpstr>ECPA Powerpoint 4x3</vt:lpstr>
      <vt:lpstr>1_ECPA Powerpoint 4x3</vt:lpstr>
      <vt:lpstr>Lipophilicity and translocation of (non-)ionised chemicals in intact plants - one curve fits all?</vt:lpstr>
      <vt:lpstr>Overview</vt:lpstr>
      <vt:lpstr>Introduction</vt:lpstr>
      <vt:lpstr>Introduction</vt:lpstr>
      <vt:lpstr>Research questions</vt:lpstr>
      <vt:lpstr>Data set </vt:lpstr>
      <vt:lpstr>Identification of best-fit model   Visual assessment, fit statistics </vt:lpstr>
      <vt:lpstr>Model performance and conclusion</vt:lpstr>
      <vt:lpstr>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data on plant uptake for regulatory environmental fate modelling</dc:title>
  <dc:creator>Carola Schriever</dc:creator>
  <cp:lastModifiedBy>Carola Schriever</cp:lastModifiedBy>
  <cp:revision>382</cp:revision>
  <dcterms:created xsi:type="dcterms:W3CDTF">2020-02-04T16:14:41Z</dcterms:created>
  <dcterms:modified xsi:type="dcterms:W3CDTF">2020-04-20T13:19:34Z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_to_AIP">
    <vt:i4>0</vt:i4>
  </property>
  <property fmtid="{D5CDD505-2E9C-101B-9397-08002B2CF9AE}" pid="3" name="ContentTypeId">
    <vt:lpwstr>0x0101007C9AD9EBA13F3D4D944610359B871BE0</vt:lpwstr>
  </property>
</Properties>
</file>